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5" r:id="rId17"/>
    <p:sldId id="285" r:id="rId18"/>
    <p:sldId id="286" r:id="rId19"/>
  </p:sldIdLst>
  <p:sldSz cx="14630400" cy="8229600"/>
  <p:notesSz cx="8229600" cy="14630400"/>
  <p:embeddedFontLst>
    <p:embeddedFont>
      <p:font typeface="Heebo Light" panose="020F0502020204030204" pitchFamily="2" charset="-79"/>
      <p:regular r:id="rId21"/>
    </p:embeddedFont>
    <p:embeddedFont>
      <p:font typeface="Montserrat" panose="020F0502020204030204"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0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rassya28@gmail.com" userId="b72e24bc5ffde20e" providerId="LiveId" clId="{0BB62BB4-B185-4764-B4B9-CDC309D71D78}"/>
    <pc:docChg chg="modSld">
      <pc:chgData name="ramarassya28@gmail.com" userId="b72e24bc5ffde20e" providerId="LiveId" clId="{0BB62BB4-B185-4764-B4B9-CDC309D71D78}" dt="2025-01-27T10:54:57.214" v="4"/>
      <pc:docMkLst>
        <pc:docMk/>
      </pc:docMkLst>
      <pc:sldChg chg="addSp">
        <pc:chgData name="ramarassya28@gmail.com" userId="b72e24bc5ffde20e" providerId="LiveId" clId="{0BB62BB4-B185-4764-B4B9-CDC309D71D78}" dt="2025-01-27T10:54:57.214" v="4"/>
        <pc:sldMkLst>
          <pc:docMk/>
          <pc:sldMk cId="0" sldId="261"/>
        </pc:sldMkLst>
        <pc:spChg chg="add">
          <ac:chgData name="ramarassya28@gmail.com" userId="b72e24bc5ffde20e" providerId="LiveId" clId="{0BB62BB4-B185-4764-B4B9-CDC309D71D78}" dt="2025-01-27T10:54:57.214" v="4"/>
          <ac:spMkLst>
            <pc:docMk/>
            <pc:sldMk cId="0" sldId="261"/>
            <ac:spMk id="9" creationId="{14E78BCB-7918-469A-9197-451B814CCFCE}"/>
          </ac:spMkLst>
        </pc:spChg>
      </pc:sldChg>
      <pc:sldChg chg="addSp delSp modSp">
        <pc:chgData name="ramarassya28@gmail.com" userId="b72e24bc5ffde20e" providerId="LiveId" clId="{0BB62BB4-B185-4764-B4B9-CDC309D71D78}" dt="2025-01-27T10:54:52.792" v="3"/>
        <pc:sldMkLst>
          <pc:docMk/>
          <pc:sldMk cId="0" sldId="262"/>
        </pc:sldMkLst>
        <pc:spChg chg="mod">
          <ac:chgData name="ramarassya28@gmail.com" userId="b72e24bc5ffde20e" providerId="LiveId" clId="{0BB62BB4-B185-4764-B4B9-CDC309D71D78}" dt="2025-01-27T10:54:46.743" v="1" actId="1076"/>
          <ac:spMkLst>
            <pc:docMk/>
            <pc:sldMk cId="0" sldId="262"/>
            <ac:spMk id="10" creationId="{2574A2A3-0A82-4B2C-BBDE-DFA90CD4FDD2}"/>
          </ac:spMkLst>
        </pc:spChg>
        <pc:spChg chg="add del">
          <ac:chgData name="ramarassya28@gmail.com" userId="b72e24bc5ffde20e" providerId="LiveId" clId="{0BB62BB4-B185-4764-B4B9-CDC309D71D78}" dt="2025-01-27T10:54:52.792" v="3"/>
          <ac:spMkLst>
            <pc:docMk/>
            <pc:sldMk cId="0" sldId="262"/>
            <ac:spMk id="11" creationId="{7B8D46C0-A742-4B95-8202-3BC36997EE4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66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49990" y="2285880"/>
            <a:ext cx="8257613" cy="3935136"/>
          </a:xfrm>
          <a:prstGeom prst="rect">
            <a:avLst/>
          </a:prstGeom>
          <a:noFill/>
          <a:ln/>
        </p:spPr>
        <p:txBody>
          <a:bodyPr wrap="square" lIns="0" tIns="0" rIns="0" bIns="0" rtlCol="0" anchor="t"/>
          <a:lstStyle/>
          <a:p>
            <a:pPr>
              <a:lnSpc>
                <a:spcPts val="5550"/>
              </a:lnSpc>
            </a:pPr>
            <a:r>
              <a:rPr lang="en-ID" sz="5000" dirty="0" err="1">
                <a:solidFill>
                  <a:schemeClr val="bg1"/>
                </a:solidFill>
              </a:rPr>
              <a:t>Pembuatan</a:t>
            </a:r>
            <a:r>
              <a:rPr lang="en-ID" sz="5000" dirty="0">
                <a:solidFill>
                  <a:schemeClr val="bg1"/>
                </a:solidFill>
              </a:rPr>
              <a:t> REST API: </a:t>
            </a:r>
            <a:r>
              <a:rPr lang="en-ID" sz="5000" dirty="0" err="1">
                <a:solidFill>
                  <a:schemeClr val="bg1"/>
                </a:solidFill>
              </a:rPr>
              <a:t>Perancangan</a:t>
            </a:r>
            <a:r>
              <a:rPr lang="en-ID" sz="5000" dirty="0">
                <a:solidFill>
                  <a:schemeClr val="bg1"/>
                </a:solidFill>
              </a:rPr>
              <a:t> </a:t>
            </a:r>
            <a:r>
              <a:rPr lang="en-ID" sz="5000" dirty="0" err="1">
                <a:solidFill>
                  <a:schemeClr val="bg1"/>
                </a:solidFill>
              </a:rPr>
              <a:t>Sistem</a:t>
            </a:r>
            <a:r>
              <a:rPr lang="en-ID" sz="5000" dirty="0">
                <a:solidFill>
                  <a:schemeClr val="bg1"/>
                </a:solidFill>
              </a:rPr>
              <a:t> </a:t>
            </a:r>
            <a:r>
              <a:rPr lang="en-ID" sz="5000" dirty="0" err="1">
                <a:solidFill>
                  <a:schemeClr val="bg1"/>
                </a:solidFill>
              </a:rPr>
              <a:t>Toko</a:t>
            </a:r>
            <a:r>
              <a:rPr lang="en-ID" sz="5000" dirty="0">
                <a:solidFill>
                  <a:schemeClr val="bg1"/>
                </a:solidFill>
              </a:rPr>
              <a:t> Online </a:t>
            </a:r>
            <a:r>
              <a:rPr lang="en-ID" sz="5000" dirty="0" err="1">
                <a:solidFill>
                  <a:schemeClr val="bg1"/>
                </a:solidFill>
              </a:rPr>
              <a:t>menggunakan</a:t>
            </a:r>
            <a:r>
              <a:rPr lang="en-ID" sz="5000" dirty="0">
                <a:solidFill>
                  <a:schemeClr val="bg1"/>
                </a:solidFill>
              </a:rPr>
              <a:t> Node.js</a:t>
            </a:r>
            <a:endParaRPr lang="en-US" sz="5000" dirty="0">
              <a:solidFill>
                <a:schemeClr val="bg1"/>
              </a:solidFill>
            </a:endParaRPr>
          </a:p>
        </p:txBody>
      </p:sp>
      <p:sp>
        <p:nvSpPr>
          <p:cNvPr id="4" name="Text 1"/>
          <p:cNvSpPr/>
          <p:nvPr/>
        </p:nvSpPr>
        <p:spPr>
          <a:xfrm>
            <a:off x="6280190" y="3904893"/>
            <a:ext cx="7556421" cy="2177415"/>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Rectangle 4">
            <a:extLst>
              <a:ext uri="{FF2B5EF4-FFF2-40B4-BE49-F238E27FC236}">
                <a16:creationId xmlns:a16="http://schemas.microsoft.com/office/drawing/2014/main" id="{B047E406-9097-4279-8E60-AEBFE23F9464}"/>
              </a:ext>
            </a:extLst>
          </p:cNvPr>
          <p:cNvSpPr/>
          <p:nvPr/>
        </p:nvSpPr>
        <p:spPr>
          <a:xfrm>
            <a:off x="12743727" y="7778187"/>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2001"/>
          </a:xfrm>
          <a:prstGeom prst="rect">
            <a:avLst/>
          </a:prstGeom>
        </p:spPr>
      </p:pic>
      <p:sp>
        <p:nvSpPr>
          <p:cNvPr id="3" name="Text 0"/>
          <p:cNvSpPr/>
          <p:nvPr/>
        </p:nvSpPr>
        <p:spPr>
          <a:xfrm>
            <a:off x="748070" y="3260884"/>
            <a:ext cx="10731460" cy="667941"/>
          </a:xfrm>
          <a:prstGeom prst="rect">
            <a:avLst/>
          </a:prstGeom>
          <a:noFill/>
          <a:ln/>
        </p:spPr>
        <p:txBody>
          <a:bodyPr wrap="none" lIns="0" tIns="0" rIns="0" bIns="0" rtlCol="0" anchor="t"/>
          <a:lstStyle/>
          <a:p>
            <a:pPr marL="0" indent="0">
              <a:lnSpc>
                <a:spcPts val="5250"/>
              </a:lnSpc>
              <a:buNone/>
            </a:pPr>
            <a:r>
              <a:rPr lang="en-US" sz="4200" dirty="0">
                <a:solidFill>
                  <a:srgbClr val="F2F0F4"/>
                </a:solidFill>
                <a:latin typeface="Montserrat" pitchFamily="34" charset="0"/>
                <a:ea typeface="Montserrat" pitchFamily="34" charset="-122"/>
                <a:cs typeface="Montserrat" pitchFamily="34" charset="-120"/>
              </a:rPr>
              <a:t>Implementasi: Route dan Operasi CRUD</a:t>
            </a:r>
            <a:endParaRPr lang="en-US" sz="4200" dirty="0"/>
          </a:p>
        </p:txBody>
      </p:sp>
      <p:sp>
        <p:nvSpPr>
          <p:cNvPr id="4" name="Shape 1"/>
          <p:cNvSpPr/>
          <p:nvPr/>
        </p:nvSpPr>
        <p:spPr>
          <a:xfrm>
            <a:off x="748070" y="4249460"/>
            <a:ext cx="6460331" cy="1588770"/>
          </a:xfrm>
          <a:prstGeom prst="roundRect">
            <a:avLst>
              <a:gd name="adj" fmla="val 5651"/>
            </a:avLst>
          </a:prstGeom>
          <a:solidFill>
            <a:srgbClr val="31136C"/>
          </a:solidFill>
          <a:ln w="7620">
            <a:solidFill>
              <a:srgbClr val="4A2C85"/>
            </a:solidFill>
            <a:prstDash val="solid"/>
          </a:ln>
        </p:spPr>
      </p:sp>
      <p:sp>
        <p:nvSpPr>
          <p:cNvPr id="5" name="Text 2"/>
          <p:cNvSpPr/>
          <p:nvPr/>
        </p:nvSpPr>
        <p:spPr>
          <a:xfrm>
            <a:off x="969407" y="4470797"/>
            <a:ext cx="2672001" cy="333970"/>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Pengguna</a:t>
            </a:r>
            <a:endParaRPr lang="en-US" sz="2100" dirty="0"/>
          </a:p>
        </p:txBody>
      </p:sp>
      <p:sp>
        <p:nvSpPr>
          <p:cNvPr id="6" name="Text 3"/>
          <p:cNvSpPr/>
          <p:nvPr/>
        </p:nvSpPr>
        <p:spPr>
          <a:xfrm>
            <a:off x="969407" y="4932998"/>
            <a:ext cx="6017657" cy="683895"/>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Routes dan operasi CRUD pada penggunaController.js dan menggunakan validasi data JsonWebToken.</a:t>
            </a:r>
            <a:endParaRPr lang="en-US" sz="1650" dirty="0"/>
          </a:p>
        </p:txBody>
      </p:sp>
      <p:sp>
        <p:nvSpPr>
          <p:cNvPr id="7" name="Shape 4"/>
          <p:cNvSpPr/>
          <p:nvPr/>
        </p:nvSpPr>
        <p:spPr>
          <a:xfrm>
            <a:off x="7422118" y="4249460"/>
            <a:ext cx="6460331" cy="1588770"/>
          </a:xfrm>
          <a:prstGeom prst="roundRect">
            <a:avLst>
              <a:gd name="adj" fmla="val 5651"/>
            </a:avLst>
          </a:prstGeom>
          <a:solidFill>
            <a:srgbClr val="31136C"/>
          </a:solidFill>
          <a:ln w="7620">
            <a:solidFill>
              <a:srgbClr val="4A2C85"/>
            </a:solidFill>
            <a:prstDash val="solid"/>
          </a:ln>
        </p:spPr>
      </p:sp>
      <p:sp>
        <p:nvSpPr>
          <p:cNvPr id="8" name="Text 5"/>
          <p:cNvSpPr/>
          <p:nvPr/>
        </p:nvSpPr>
        <p:spPr>
          <a:xfrm>
            <a:off x="7643455" y="4470797"/>
            <a:ext cx="2672001" cy="333970"/>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Produk</a:t>
            </a:r>
            <a:endParaRPr lang="en-US" sz="2100" dirty="0"/>
          </a:p>
        </p:txBody>
      </p:sp>
      <p:sp>
        <p:nvSpPr>
          <p:cNvPr id="9" name="Text 6"/>
          <p:cNvSpPr/>
          <p:nvPr/>
        </p:nvSpPr>
        <p:spPr>
          <a:xfrm>
            <a:off x="7643455" y="4932998"/>
            <a:ext cx="6017657" cy="683895"/>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Routes dan operasi CRUD pada produkController.js dan menggunakan validasi data JsonWebToken.</a:t>
            </a:r>
            <a:endParaRPr lang="en-US" sz="1650" dirty="0"/>
          </a:p>
        </p:txBody>
      </p:sp>
      <p:sp>
        <p:nvSpPr>
          <p:cNvPr id="10" name="Shape 7"/>
          <p:cNvSpPr/>
          <p:nvPr/>
        </p:nvSpPr>
        <p:spPr>
          <a:xfrm>
            <a:off x="748070" y="6051947"/>
            <a:ext cx="6460331" cy="1588770"/>
          </a:xfrm>
          <a:prstGeom prst="roundRect">
            <a:avLst>
              <a:gd name="adj" fmla="val 5651"/>
            </a:avLst>
          </a:prstGeom>
          <a:solidFill>
            <a:srgbClr val="31136C"/>
          </a:solidFill>
          <a:ln w="7620">
            <a:solidFill>
              <a:srgbClr val="4A2C85"/>
            </a:solidFill>
            <a:prstDash val="solid"/>
          </a:ln>
        </p:spPr>
      </p:sp>
      <p:sp>
        <p:nvSpPr>
          <p:cNvPr id="11" name="Text 8"/>
          <p:cNvSpPr/>
          <p:nvPr/>
        </p:nvSpPr>
        <p:spPr>
          <a:xfrm>
            <a:off x="969407" y="6273284"/>
            <a:ext cx="2672001" cy="333970"/>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Pesanan</a:t>
            </a:r>
            <a:endParaRPr lang="en-US" sz="2100" dirty="0"/>
          </a:p>
        </p:txBody>
      </p:sp>
      <p:sp>
        <p:nvSpPr>
          <p:cNvPr id="12" name="Text 9"/>
          <p:cNvSpPr/>
          <p:nvPr/>
        </p:nvSpPr>
        <p:spPr>
          <a:xfrm>
            <a:off x="969407" y="6735485"/>
            <a:ext cx="6017657" cy="683895"/>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Routes dan operasi CRUD pada pesananController.js dan menggunakan validasi data JsonWebToken.</a:t>
            </a:r>
            <a:endParaRPr lang="en-US" sz="1650" dirty="0"/>
          </a:p>
        </p:txBody>
      </p:sp>
      <p:sp>
        <p:nvSpPr>
          <p:cNvPr id="13" name="Shape 10"/>
          <p:cNvSpPr/>
          <p:nvPr/>
        </p:nvSpPr>
        <p:spPr>
          <a:xfrm>
            <a:off x="7422118" y="6051947"/>
            <a:ext cx="6460331" cy="1588770"/>
          </a:xfrm>
          <a:prstGeom prst="roundRect">
            <a:avLst>
              <a:gd name="adj" fmla="val 5651"/>
            </a:avLst>
          </a:prstGeom>
          <a:solidFill>
            <a:srgbClr val="31136C"/>
          </a:solidFill>
          <a:ln w="7620">
            <a:solidFill>
              <a:srgbClr val="4A2C85"/>
            </a:solidFill>
            <a:prstDash val="solid"/>
          </a:ln>
        </p:spPr>
      </p:sp>
      <p:sp>
        <p:nvSpPr>
          <p:cNvPr id="14" name="Text 11"/>
          <p:cNvSpPr/>
          <p:nvPr/>
        </p:nvSpPr>
        <p:spPr>
          <a:xfrm>
            <a:off x="7643455" y="6273284"/>
            <a:ext cx="2672001" cy="333970"/>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Detail Pesanan</a:t>
            </a:r>
            <a:endParaRPr lang="en-US" sz="2100" dirty="0"/>
          </a:p>
        </p:txBody>
      </p:sp>
      <p:sp>
        <p:nvSpPr>
          <p:cNvPr id="15" name="Text 12"/>
          <p:cNvSpPr/>
          <p:nvPr/>
        </p:nvSpPr>
        <p:spPr>
          <a:xfrm>
            <a:off x="7643455" y="6735485"/>
            <a:ext cx="6017657" cy="683895"/>
          </a:xfrm>
          <a:prstGeom prst="rect">
            <a:avLst/>
          </a:prstGeom>
          <a:noFill/>
          <a:ln/>
        </p:spPr>
        <p:txBody>
          <a:bodyPr wrap="square" lIns="0" tIns="0" rIns="0" bIns="0" rtlCol="0" anchor="t"/>
          <a:lstStyle/>
          <a:p>
            <a:pPr marL="0" indent="0">
              <a:lnSpc>
                <a:spcPts val="2650"/>
              </a:lnSpc>
              <a:buNone/>
            </a:pPr>
            <a:r>
              <a:rPr lang="en-US" sz="1650" dirty="0">
                <a:solidFill>
                  <a:srgbClr val="DCD7E5"/>
                </a:solidFill>
                <a:latin typeface="Heebo Light" pitchFamily="34" charset="0"/>
                <a:ea typeface="Heebo Light" pitchFamily="34" charset="-122"/>
                <a:cs typeface="Heebo Light" pitchFamily="34" charset="-120"/>
              </a:rPr>
              <a:t>Routes dan operasi CRUD pada detailpesananController.js dan menggunakan validasi data JsonWebToken.</a:t>
            </a:r>
            <a:endParaRPr lang="en-US" sz="1650" dirty="0"/>
          </a:p>
        </p:txBody>
      </p:sp>
      <p:sp>
        <p:nvSpPr>
          <p:cNvPr id="16" name="Rectangle 15">
            <a:extLst>
              <a:ext uri="{FF2B5EF4-FFF2-40B4-BE49-F238E27FC236}">
                <a16:creationId xmlns:a16="http://schemas.microsoft.com/office/drawing/2014/main" id="{9002D83F-0A00-4BB6-82C5-7676537CA118}"/>
              </a:ext>
            </a:extLst>
          </p:cNvPr>
          <p:cNvSpPr/>
          <p:nvPr/>
        </p:nvSpPr>
        <p:spPr>
          <a:xfrm>
            <a:off x="12743727" y="7778187"/>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18505" y="1645832"/>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7599521" y="4412456"/>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Rectangle 3">
            <a:extLst>
              <a:ext uri="{FF2B5EF4-FFF2-40B4-BE49-F238E27FC236}">
                <a16:creationId xmlns:a16="http://schemas.microsoft.com/office/drawing/2014/main" id="{227AC469-32C1-4CDC-8472-DCD3A13E28B5}"/>
              </a:ext>
            </a:extLst>
          </p:cNvPr>
          <p:cNvSpPr/>
          <p:nvPr/>
        </p:nvSpPr>
        <p:spPr>
          <a:xfrm>
            <a:off x="12743727" y="7639291"/>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 name="Picture 4">
            <a:extLst>
              <a:ext uri="{FF2B5EF4-FFF2-40B4-BE49-F238E27FC236}">
                <a16:creationId xmlns:a16="http://schemas.microsoft.com/office/drawing/2014/main" id="{67E1F73A-8EDC-4FE2-A681-60655A45F5D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3260" y="2814673"/>
            <a:ext cx="4670502" cy="3921372"/>
          </a:xfrm>
          <a:prstGeom prst="rect">
            <a:avLst/>
          </a:prstGeom>
          <a:noFill/>
          <a:ln>
            <a:noFill/>
          </a:ln>
        </p:spPr>
      </p:pic>
      <p:sp>
        <p:nvSpPr>
          <p:cNvPr id="6" name="TextBox 5">
            <a:extLst>
              <a:ext uri="{FF2B5EF4-FFF2-40B4-BE49-F238E27FC236}">
                <a16:creationId xmlns:a16="http://schemas.microsoft.com/office/drawing/2014/main" id="{37A0803E-5573-453E-8BEC-576A853F45DA}"/>
              </a:ext>
            </a:extLst>
          </p:cNvPr>
          <p:cNvSpPr txBox="1"/>
          <p:nvPr/>
        </p:nvSpPr>
        <p:spPr>
          <a:xfrm>
            <a:off x="4693534" y="359214"/>
            <a:ext cx="5243332" cy="646331"/>
          </a:xfrm>
          <a:prstGeom prst="rect">
            <a:avLst/>
          </a:prstGeom>
          <a:noFill/>
        </p:spPr>
        <p:txBody>
          <a:bodyPr wrap="square" rtlCol="0">
            <a:spAutoFit/>
          </a:bodyPr>
          <a:lstStyle/>
          <a:p>
            <a:r>
              <a:rPr lang="en-US" sz="3600" dirty="0">
                <a:solidFill>
                  <a:schemeClr val="bg1"/>
                </a:solidFill>
              </a:rPr>
              <a:t>KODE PROGRAM NODE JS</a:t>
            </a:r>
            <a:r>
              <a:rPr lang="en-ID" sz="3600" dirty="0">
                <a:solidFill>
                  <a:schemeClr val="bg1"/>
                </a:solidFill>
              </a:rPr>
              <a:t> </a:t>
            </a:r>
          </a:p>
        </p:txBody>
      </p:sp>
      <p:pic>
        <p:nvPicPr>
          <p:cNvPr id="7" name="Picture 6">
            <a:extLst>
              <a:ext uri="{FF2B5EF4-FFF2-40B4-BE49-F238E27FC236}">
                <a16:creationId xmlns:a16="http://schemas.microsoft.com/office/drawing/2014/main" id="{125C6C21-0031-4BF3-8D25-FE3350D5812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27843" y="2679758"/>
            <a:ext cx="3912681" cy="4369211"/>
          </a:xfrm>
          <a:prstGeom prst="rect">
            <a:avLst/>
          </a:prstGeom>
          <a:noFill/>
          <a:ln>
            <a:noFill/>
          </a:ln>
        </p:spPr>
      </p:pic>
      <p:pic>
        <p:nvPicPr>
          <p:cNvPr id="8" name="Picture 7">
            <a:extLst>
              <a:ext uri="{FF2B5EF4-FFF2-40B4-BE49-F238E27FC236}">
                <a16:creationId xmlns:a16="http://schemas.microsoft.com/office/drawing/2014/main" id="{97F01185-5A95-48EA-9C3E-B9B9179572B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904605" y="2662396"/>
            <a:ext cx="5381224" cy="4369211"/>
          </a:xfrm>
          <a:prstGeom prst="rect">
            <a:avLst/>
          </a:prstGeom>
        </p:spPr>
      </p:pic>
      <p:sp>
        <p:nvSpPr>
          <p:cNvPr id="10" name="TextBox 9">
            <a:extLst>
              <a:ext uri="{FF2B5EF4-FFF2-40B4-BE49-F238E27FC236}">
                <a16:creationId xmlns:a16="http://schemas.microsoft.com/office/drawing/2014/main" id="{57514DAB-4C3B-418E-9FEE-3CAFC11CD6C0}"/>
              </a:ext>
            </a:extLst>
          </p:cNvPr>
          <p:cNvSpPr txBox="1"/>
          <p:nvPr/>
        </p:nvSpPr>
        <p:spPr>
          <a:xfrm>
            <a:off x="5436592" y="2089309"/>
            <a:ext cx="5243332" cy="461665"/>
          </a:xfrm>
          <a:prstGeom prst="rect">
            <a:avLst/>
          </a:prstGeom>
          <a:noFill/>
        </p:spPr>
        <p:txBody>
          <a:bodyPr wrap="square" rtlCol="0">
            <a:spAutoFit/>
          </a:bodyPr>
          <a:lstStyle/>
          <a:p>
            <a:r>
              <a:rPr lang="en-US" sz="2400" dirty="0">
                <a:solidFill>
                  <a:schemeClr val="bg1"/>
                </a:solidFill>
              </a:rPr>
              <a:t>STRUKTUR FOLDER</a:t>
            </a:r>
            <a:endParaRPr lang="en-ID" sz="2400" dirty="0">
              <a:solidFill>
                <a:schemeClr val="bg1"/>
              </a:solidFill>
            </a:endParaRPr>
          </a:p>
        </p:txBody>
      </p:sp>
      <p:sp>
        <p:nvSpPr>
          <p:cNvPr id="11" name="TextBox 10">
            <a:extLst>
              <a:ext uri="{FF2B5EF4-FFF2-40B4-BE49-F238E27FC236}">
                <a16:creationId xmlns:a16="http://schemas.microsoft.com/office/drawing/2014/main" id="{E09DE3F4-728C-4569-A3CB-1E3A85EA50F0}"/>
              </a:ext>
            </a:extLst>
          </p:cNvPr>
          <p:cNvSpPr txBox="1"/>
          <p:nvPr/>
        </p:nvSpPr>
        <p:spPr>
          <a:xfrm>
            <a:off x="345660" y="2215069"/>
            <a:ext cx="5243332" cy="461665"/>
          </a:xfrm>
          <a:prstGeom prst="rect">
            <a:avLst/>
          </a:prstGeom>
          <a:noFill/>
        </p:spPr>
        <p:txBody>
          <a:bodyPr wrap="square" rtlCol="0">
            <a:spAutoFit/>
          </a:bodyPr>
          <a:lstStyle/>
          <a:p>
            <a:r>
              <a:rPr lang="en-US" sz="2400" dirty="0">
                <a:solidFill>
                  <a:schemeClr val="bg1"/>
                </a:solidFill>
              </a:rPr>
              <a:t>INSTALASI NODE JS</a:t>
            </a:r>
            <a:endParaRPr lang="en-ID" sz="2400" dirty="0">
              <a:solidFill>
                <a:schemeClr val="bg1"/>
              </a:solidFill>
            </a:endParaRPr>
          </a:p>
        </p:txBody>
      </p:sp>
      <p:sp>
        <p:nvSpPr>
          <p:cNvPr id="12" name="TextBox 11">
            <a:extLst>
              <a:ext uri="{FF2B5EF4-FFF2-40B4-BE49-F238E27FC236}">
                <a16:creationId xmlns:a16="http://schemas.microsoft.com/office/drawing/2014/main" id="{70181CA3-4AE5-46B4-9B01-BEA710964119}"/>
              </a:ext>
            </a:extLst>
          </p:cNvPr>
          <p:cNvSpPr txBox="1"/>
          <p:nvPr/>
        </p:nvSpPr>
        <p:spPr>
          <a:xfrm>
            <a:off x="10264630" y="1977888"/>
            <a:ext cx="5243332" cy="461665"/>
          </a:xfrm>
          <a:prstGeom prst="rect">
            <a:avLst/>
          </a:prstGeom>
          <a:noFill/>
        </p:spPr>
        <p:txBody>
          <a:bodyPr wrap="square" rtlCol="0">
            <a:spAutoFit/>
          </a:bodyPr>
          <a:lstStyle/>
          <a:p>
            <a:r>
              <a:rPr lang="en-US" sz="2400" dirty="0">
                <a:solidFill>
                  <a:schemeClr val="bg1"/>
                </a:solidFill>
              </a:rPr>
              <a:t>DB.JS</a:t>
            </a:r>
            <a:endParaRPr lang="en-ID" sz="24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3933230"/>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3" name="Text 1"/>
          <p:cNvSpPr/>
          <p:nvPr/>
        </p:nvSpPr>
        <p:spPr>
          <a:xfrm>
            <a:off x="7599521" y="347686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4" name="Text 2"/>
          <p:cNvSpPr/>
          <p:nvPr/>
        </p:nvSpPr>
        <p:spPr>
          <a:xfrm>
            <a:off x="7599521" y="4412456"/>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Rectangle 4">
            <a:extLst>
              <a:ext uri="{FF2B5EF4-FFF2-40B4-BE49-F238E27FC236}">
                <a16:creationId xmlns:a16="http://schemas.microsoft.com/office/drawing/2014/main" id="{683F473A-670A-413E-972E-1A16DA9ED1D5}"/>
              </a:ext>
            </a:extLst>
          </p:cNvPr>
          <p:cNvSpPr/>
          <p:nvPr/>
        </p:nvSpPr>
        <p:spPr>
          <a:xfrm>
            <a:off x="12743727" y="7650865"/>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69394D6E-41B5-43A0-A525-A00139950F0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173319" y="2309988"/>
            <a:ext cx="5305083" cy="1734415"/>
          </a:xfrm>
          <a:prstGeom prst="rect">
            <a:avLst/>
          </a:prstGeom>
        </p:spPr>
      </p:pic>
      <p:pic>
        <p:nvPicPr>
          <p:cNvPr id="7" name="Picture 6">
            <a:extLst>
              <a:ext uri="{FF2B5EF4-FFF2-40B4-BE49-F238E27FC236}">
                <a16:creationId xmlns:a16="http://schemas.microsoft.com/office/drawing/2014/main" id="{2BF46C75-D06C-46CA-9656-20D18F990AC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7200" y="4067276"/>
            <a:ext cx="5061246" cy="3999788"/>
          </a:xfrm>
          <a:prstGeom prst="rect">
            <a:avLst/>
          </a:prstGeom>
        </p:spPr>
      </p:pic>
      <p:pic>
        <p:nvPicPr>
          <p:cNvPr id="8" name="Picture 7">
            <a:extLst>
              <a:ext uri="{FF2B5EF4-FFF2-40B4-BE49-F238E27FC236}">
                <a16:creationId xmlns:a16="http://schemas.microsoft.com/office/drawing/2014/main" id="{CBEB2096-6539-4E6C-934D-151FA10DB633}"/>
              </a:ext>
            </a:extLst>
          </p:cNvPr>
          <p:cNvPicPr/>
          <p:nvPr/>
        </p:nvPicPr>
        <p:blipFill rotWithShape="1">
          <a:blip r:embed="rId5" cstate="print">
            <a:extLst>
              <a:ext uri="{28A0092B-C50C-407E-A947-70E740481C1C}">
                <a14:useLocalDpi xmlns:a14="http://schemas.microsoft.com/office/drawing/2010/main" val="0"/>
              </a:ext>
            </a:extLst>
          </a:blip>
          <a:srcRect b="20142"/>
          <a:stretch/>
        </p:blipFill>
        <p:spPr bwMode="auto">
          <a:xfrm>
            <a:off x="9464700" y="4157810"/>
            <a:ext cx="4518447" cy="3909254"/>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C1F41304-7659-4D13-92F6-565E24C352A0}"/>
              </a:ext>
            </a:extLst>
          </p:cNvPr>
          <p:cNvSpPr txBox="1"/>
          <p:nvPr/>
        </p:nvSpPr>
        <p:spPr>
          <a:xfrm>
            <a:off x="4693534" y="359214"/>
            <a:ext cx="5243332" cy="646331"/>
          </a:xfrm>
          <a:prstGeom prst="rect">
            <a:avLst/>
          </a:prstGeom>
          <a:noFill/>
        </p:spPr>
        <p:txBody>
          <a:bodyPr wrap="square" rtlCol="0">
            <a:spAutoFit/>
          </a:bodyPr>
          <a:lstStyle/>
          <a:p>
            <a:r>
              <a:rPr lang="en-US" sz="3600" dirty="0">
                <a:solidFill>
                  <a:schemeClr val="bg1"/>
                </a:solidFill>
              </a:rPr>
              <a:t>KODE PROGRAM NODE JS</a:t>
            </a:r>
            <a:r>
              <a:rPr lang="en-ID" sz="3600" dirty="0">
                <a:solidFill>
                  <a:schemeClr val="bg1"/>
                </a:solidFill>
              </a:rPr>
              <a:t> </a:t>
            </a:r>
          </a:p>
        </p:txBody>
      </p:sp>
      <p:sp>
        <p:nvSpPr>
          <p:cNvPr id="10" name="TextBox 9">
            <a:extLst>
              <a:ext uri="{FF2B5EF4-FFF2-40B4-BE49-F238E27FC236}">
                <a16:creationId xmlns:a16="http://schemas.microsoft.com/office/drawing/2014/main" id="{629AD494-C08D-41FA-9A53-C97A9189BBF4}"/>
              </a:ext>
            </a:extLst>
          </p:cNvPr>
          <p:cNvSpPr txBox="1"/>
          <p:nvPr/>
        </p:nvSpPr>
        <p:spPr>
          <a:xfrm>
            <a:off x="1643153" y="3554354"/>
            <a:ext cx="5243332" cy="461665"/>
          </a:xfrm>
          <a:prstGeom prst="rect">
            <a:avLst/>
          </a:prstGeom>
          <a:noFill/>
        </p:spPr>
        <p:txBody>
          <a:bodyPr wrap="square" rtlCol="0">
            <a:spAutoFit/>
          </a:bodyPr>
          <a:lstStyle/>
          <a:p>
            <a:r>
              <a:rPr lang="en-US" sz="2400" dirty="0">
                <a:solidFill>
                  <a:schemeClr val="bg1"/>
                </a:solidFill>
              </a:rPr>
              <a:t>PENGGUNA.JS</a:t>
            </a:r>
            <a:endParaRPr lang="en-ID" sz="2400" dirty="0">
              <a:solidFill>
                <a:schemeClr val="bg1"/>
              </a:solidFill>
            </a:endParaRPr>
          </a:p>
        </p:txBody>
      </p:sp>
      <p:sp>
        <p:nvSpPr>
          <p:cNvPr id="11" name="TextBox 10">
            <a:extLst>
              <a:ext uri="{FF2B5EF4-FFF2-40B4-BE49-F238E27FC236}">
                <a16:creationId xmlns:a16="http://schemas.microsoft.com/office/drawing/2014/main" id="{3AC0183C-46AF-4ED1-8301-2806A2F5E055}"/>
              </a:ext>
            </a:extLst>
          </p:cNvPr>
          <p:cNvSpPr txBox="1"/>
          <p:nvPr/>
        </p:nvSpPr>
        <p:spPr>
          <a:xfrm>
            <a:off x="7155231" y="1825450"/>
            <a:ext cx="5243332" cy="461665"/>
          </a:xfrm>
          <a:prstGeom prst="rect">
            <a:avLst/>
          </a:prstGeom>
          <a:noFill/>
        </p:spPr>
        <p:txBody>
          <a:bodyPr wrap="square" rtlCol="0">
            <a:spAutoFit/>
          </a:bodyPr>
          <a:lstStyle/>
          <a:p>
            <a:r>
              <a:rPr lang="en-US" sz="2400" dirty="0">
                <a:solidFill>
                  <a:schemeClr val="bg1"/>
                </a:solidFill>
              </a:rPr>
              <a:t>JWT.JS</a:t>
            </a:r>
            <a:endParaRPr lang="en-ID" sz="2400" dirty="0">
              <a:solidFill>
                <a:schemeClr val="bg1"/>
              </a:solidFill>
            </a:endParaRPr>
          </a:p>
        </p:txBody>
      </p:sp>
      <p:sp>
        <p:nvSpPr>
          <p:cNvPr id="12" name="TextBox 11">
            <a:extLst>
              <a:ext uri="{FF2B5EF4-FFF2-40B4-BE49-F238E27FC236}">
                <a16:creationId xmlns:a16="http://schemas.microsoft.com/office/drawing/2014/main" id="{36C13D5D-F465-4CE3-B46F-00CE4AD633CB}"/>
              </a:ext>
            </a:extLst>
          </p:cNvPr>
          <p:cNvSpPr txBox="1"/>
          <p:nvPr/>
        </p:nvSpPr>
        <p:spPr>
          <a:xfrm>
            <a:off x="10648445" y="3540099"/>
            <a:ext cx="5243332" cy="461665"/>
          </a:xfrm>
          <a:prstGeom prst="rect">
            <a:avLst/>
          </a:prstGeom>
          <a:noFill/>
        </p:spPr>
        <p:txBody>
          <a:bodyPr wrap="square" rtlCol="0">
            <a:spAutoFit/>
          </a:bodyPr>
          <a:lstStyle/>
          <a:p>
            <a:r>
              <a:rPr lang="en-US" sz="2400" dirty="0">
                <a:solidFill>
                  <a:schemeClr val="bg1"/>
                </a:solidFill>
              </a:rPr>
              <a:t>PRODUK.JS</a:t>
            </a:r>
            <a:endParaRPr lang="en-ID" sz="24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204805"/>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793790" y="4457819"/>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599521" y="4457819"/>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Rectangle 4">
            <a:extLst>
              <a:ext uri="{FF2B5EF4-FFF2-40B4-BE49-F238E27FC236}">
                <a16:creationId xmlns:a16="http://schemas.microsoft.com/office/drawing/2014/main" id="{ED557552-3A34-4E4E-A8D4-396C50C08458}"/>
              </a:ext>
            </a:extLst>
          </p:cNvPr>
          <p:cNvSpPr/>
          <p:nvPr/>
        </p:nvSpPr>
        <p:spPr>
          <a:xfrm>
            <a:off x="12743727" y="7743462"/>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47E1B26D-FCA2-444A-9291-05F422EE753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47514" y="3028066"/>
            <a:ext cx="4742115" cy="4858607"/>
          </a:xfrm>
          <a:prstGeom prst="rect">
            <a:avLst/>
          </a:prstGeom>
        </p:spPr>
      </p:pic>
      <p:pic>
        <p:nvPicPr>
          <p:cNvPr id="7" name="Picture 6">
            <a:extLst>
              <a:ext uri="{FF2B5EF4-FFF2-40B4-BE49-F238E27FC236}">
                <a16:creationId xmlns:a16="http://schemas.microsoft.com/office/drawing/2014/main" id="{961E1B1C-D89D-4AFB-BD05-C93799595E1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535905" y="3015195"/>
            <a:ext cx="4457708" cy="5045266"/>
          </a:xfrm>
          <a:prstGeom prst="rect">
            <a:avLst/>
          </a:prstGeom>
        </p:spPr>
      </p:pic>
      <p:sp>
        <p:nvSpPr>
          <p:cNvPr id="8" name="TextBox 7">
            <a:extLst>
              <a:ext uri="{FF2B5EF4-FFF2-40B4-BE49-F238E27FC236}">
                <a16:creationId xmlns:a16="http://schemas.microsoft.com/office/drawing/2014/main" id="{0E4F9A5A-14AC-41F0-A6BA-7ACD2C44F955}"/>
              </a:ext>
            </a:extLst>
          </p:cNvPr>
          <p:cNvSpPr txBox="1"/>
          <p:nvPr/>
        </p:nvSpPr>
        <p:spPr>
          <a:xfrm>
            <a:off x="4693534" y="359214"/>
            <a:ext cx="5243332" cy="646331"/>
          </a:xfrm>
          <a:prstGeom prst="rect">
            <a:avLst/>
          </a:prstGeom>
          <a:noFill/>
        </p:spPr>
        <p:txBody>
          <a:bodyPr wrap="square" rtlCol="0">
            <a:spAutoFit/>
          </a:bodyPr>
          <a:lstStyle/>
          <a:p>
            <a:r>
              <a:rPr lang="en-US" sz="3600" dirty="0">
                <a:solidFill>
                  <a:schemeClr val="bg1"/>
                </a:solidFill>
              </a:rPr>
              <a:t>KODE PROGRAM NODE JS</a:t>
            </a:r>
            <a:r>
              <a:rPr lang="en-ID" sz="3600" dirty="0">
                <a:solidFill>
                  <a:schemeClr val="bg1"/>
                </a:solidFill>
              </a:rPr>
              <a:t> </a:t>
            </a:r>
          </a:p>
        </p:txBody>
      </p:sp>
      <p:sp>
        <p:nvSpPr>
          <p:cNvPr id="9" name="TextBox 8">
            <a:extLst>
              <a:ext uri="{FF2B5EF4-FFF2-40B4-BE49-F238E27FC236}">
                <a16:creationId xmlns:a16="http://schemas.microsoft.com/office/drawing/2014/main" id="{EB4D2756-84EC-4563-BB50-BC39E0EE5B42}"/>
              </a:ext>
            </a:extLst>
          </p:cNvPr>
          <p:cNvSpPr txBox="1"/>
          <p:nvPr/>
        </p:nvSpPr>
        <p:spPr>
          <a:xfrm>
            <a:off x="1795167" y="2553530"/>
            <a:ext cx="5243332" cy="461665"/>
          </a:xfrm>
          <a:prstGeom prst="rect">
            <a:avLst/>
          </a:prstGeom>
          <a:noFill/>
        </p:spPr>
        <p:txBody>
          <a:bodyPr wrap="square" rtlCol="0">
            <a:spAutoFit/>
          </a:bodyPr>
          <a:lstStyle/>
          <a:p>
            <a:r>
              <a:rPr lang="en-US" sz="2400" dirty="0">
                <a:solidFill>
                  <a:schemeClr val="bg1"/>
                </a:solidFill>
              </a:rPr>
              <a:t>PESANAN.JS</a:t>
            </a:r>
            <a:endParaRPr lang="en-ID" sz="2400" dirty="0">
              <a:solidFill>
                <a:schemeClr val="bg1"/>
              </a:solidFill>
            </a:endParaRPr>
          </a:p>
        </p:txBody>
      </p:sp>
      <p:sp>
        <p:nvSpPr>
          <p:cNvPr id="10" name="TextBox 9">
            <a:extLst>
              <a:ext uri="{FF2B5EF4-FFF2-40B4-BE49-F238E27FC236}">
                <a16:creationId xmlns:a16="http://schemas.microsoft.com/office/drawing/2014/main" id="{74251463-C986-418E-986C-A188AAC2E09A}"/>
              </a:ext>
            </a:extLst>
          </p:cNvPr>
          <p:cNvSpPr txBox="1"/>
          <p:nvPr/>
        </p:nvSpPr>
        <p:spPr>
          <a:xfrm>
            <a:off x="6464380" y="2517711"/>
            <a:ext cx="5243332" cy="461665"/>
          </a:xfrm>
          <a:prstGeom prst="rect">
            <a:avLst/>
          </a:prstGeom>
          <a:noFill/>
        </p:spPr>
        <p:txBody>
          <a:bodyPr wrap="square" rtlCol="0">
            <a:spAutoFit/>
          </a:bodyPr>
          <a:lstStyle/>
          <a:p>
            <a:r>
              <a:rPr lang="en-US" sz="2400" dirty="0">
                <a:solidFill>
                  <a:schemeClr val="bg1"/>
                </a:solidFill>
              </a:rPr>
              <a:t>DETAILPESANAN.JS</a:t>
            </a:r>
            <a:endParaRPr lang="en-ID" sz="2400" dirty="0">
              <a:solidFill>
                <a:schemeClr val="bg1"/>
              </a:solidFill>
            </a:endParaRPr>
          </a:p>
        </p:txBody>
      </p:sp>
      <p:sp>
        <p:nvSpPr>
          <p:cNvPr id="11" name="TextBox 10">
            <a:extLst>
              <a:ext uri="{FF2B5EF4-FFF2-40B4-BE49-F238E27FC236}">
                <a16:creationId xmlns:a16="http://schemas.microsoft.com/office/drawing/2014/main" id="{CCC470AE-4AE2-4483-8E3E-74891246D160}"/>
              </a:ext>
            </a:extLst>
          </p:cNvPr>
          <p:cNvSpPr txBox="1"/>
          <p:nvPr/>
        </p:nvSpPr>
        <p:spPr>
          <a:xfrm>
            <a:off x="9387068" y="1609751"/>
            <a:ext cx="5243332" cy="1015663"/>
          </a:xfrm>
          <a:prstGeom prst="rect">
            <a:avLst/>
          </a:prstGeom>
          <a:noFill/>
        </p:spPr>
        <p:txBody>
          <a:bodyPr wrap="square" rtlCol="0">
            <a:spAutoFit/>
          </a:bodyPr>
          <a:lstStyle/>
          <a:p>
            <a:r>
              <a:rPr lang="en-US" sz="2000" dirty="0">
                <a:solidFill>
                  <a:schemeClr val="bg1"/>
                </a:solidFill>
              </a:rPr>
              <a:t>FULL CODE </a:t>
            </a:r>
          </a:p>
          <a:p>
            <a:r>
              <a:rPr lang="en-US" sz="2000" u="sng" dirty="0">
                <a:solidFill>
                  <a:schemeClr val="accent1"/>
                </a:solidFill>
              </a:rPr>
              <a:t>https://github.com/SitiZahraSifa11/Project_PBP_Kelompok2_TI23F</a:t>
            </a:r>
            <a:endParaRPr lang="en-ID" sz="2000" dirty="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7803" y="762238"/>
            <a:ext cx="5367457" cy="670917"/>
          </a:xfrm>
          <a:prstGeom prst="rect">
            <a:avLst/>
          </a:prstGeom>
          <a:noFill/>
          <a:ln/>
        </p:spPr>
        <p:txBody>
          <a:bodyPr wrap="none" lIns="0" tIns="0" rIns="0" bIns="0" rtlCol="0" anchor="t"/>
          <a:lstStyle/>
          <a:p>
            <a:pPr marL="0" indent="0">
              <a:lnSpc>
                <a:spcPts val="5250"/>
              </a:lnSpc>
              <a:buNone/>
            </a:pPr>
            <a:r>
              <a:rPr lang="en-US" sz="4200" dirty="0">
                <a:solidFill>
                  <a:srgbClr val="F2F0F4"/>
                </a:solidFill>
                <a:latin typeface="Montserrat" pitchFamily="34" charset="0"/>
                <a:ea typeface="Montserrat" pitchFamily="34" charset="-122"/>
                <a:cs typeface="Montserrat" pitchFamily="34" charset="-120"/>
              </a:rPr>
              <a:t>Pengujian API</a:t>
            </a:r>
            <a:endParaRPr lang="en-US" sz="4200" dirty="0"/>
          </a:p>
        </p:txBody>
      </p:sp>
      <p:sp>
        <p:nvSpPr>
          <p:cNvPr id="4" name="Text 1"/>
          <p:cNvSpPr/>
          <p:nvPr/>
        </p:nvSpPr>
        <p:spPr>
          <a:xfrm>
            <a:off x="6237803" y="1755100"/>
            <a:ext cx="7641193" cy="686752"/>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Light" pitchFamily="34" charset="0"/>
                <a:ea typeface="Heebo Light" pitchFamily="34" charset="-122"/>
                <a:cs typeface="Heebo Light" pitchFamily="34" charset="-120"/>
              </a:rPr>
              <a:t>Pengujian API dilakukan menggunakan Postman untuk memastikan keakuratan dan kestabilan API. Pengujian meliputi berbagai skenario, seperti:</a:t>
            </a:r>
            <a:endParaRPr lang="en-US" sz="1650" dirty="0"/>
          </a:p>
        </p:txBody>
      </p:sp>
      <p:pic>
        <p:nvPicPr>
          <p:cNvPr id="5" name="Image 1" descr="preencoded.png"/>
          <p:cNvPicPr>
            <a:picLocks noChangeAspect="1"/>
          </p:cNvPicPr>
          <p:nvPr/>
        </p:nvPicPr>
        <p:blipFill>
          <a:blip r:embed="rId4"/>
          <a:stretch>
            <a:fillRect/>
          </a:stretch>
        </p:blipFill>
        <p:spPr>
          <a:xfrm>
            <a:off x="6237803" y="2683312"/>
            <a:ext cx="536734" cy="536734"/>
          </a:xfrm>
          <a:prstGeom prst="rect">
            <a:avLst/>
          </a:prstGeom>
        </p:spPr>
      </p:pic>
      <p:sp>
        <p:nvSpPr>
          <p:cNvPr id="6" name="Text 2"/>
          <p:cNvSpPr/>
          <p:nvPr/>
        </p:nvSpPr>
        <p:spPr>
          <a:xfrm>
            <a:off x="6237803" y="3434715"/>
            <a:ext cx="2683669" cy="335399"/>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Autentikasi</a:t>
            </a:r>
            <a:endParaRPr lang="en-US" sz="2100" dirty="0"/>
          </a:p>
        </p:txBody>
      </p:sp>
      <p:sp>
        <p:nvSpPr>
          <p:cNvPr id="7" name="Text 3"/>
          <p:cNvSpPr/>
          <p:nvPr/>
        </p:nvSpPr>
        <p:spPr>
          <a:xfrm>
            <a:off x="6237803" y="3898821"/>
            <a:ext cx="3659624" cy="686752"/>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Menguji proses registrasi dan login pengguna.</a:t>
            </a:r>
            <a:endParaRPr lang="en-US" sz="1650" dirty="0"/>
          </a:p>
        </p:txBody>
      </p:sp>
      <p:pic>
        <p:nvPicPr>
          <p:cNvPr id="8" name="Image 2" descr="preencoded.png"/>
          <p:cNvPicPr>
            <a:picLocks noChangeAspect="1"/>
          </p:cNvPicPr>
          <p:nvPr/>
        </p:nvPicPr>
        <p:blipFill>
          <a:blip r:embed="rId5"/>
          <a:stretch>
            <a:fillRect/>
          </a:stretch>
        </p:blipFill>
        <p:spPr>
          <a:xfrm>
            <a:off x="10219373" y="2683312"/>
            <a:ext cx="536734" cy="536734"/>
          </a:xfrm>
          <a:prstGeom prst="rect">
            <a:avLst/>
          </a:prstGeom>
        </p:spPr>
      </p:pic>
      <p:sp>
        <p:nvSpPr>
          <p:cNvPr id="9" name="Text 4"/>
          <p:cNvSpPr/>
          <p:nvPr/>
        </p:nvSpPr>
        <p:spPr>
          <a:xfrm>
            <a:off x="10219373" y="3434715"/>
            <a:ext cx="2683669" cy="335399"/>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Manajemen Produk</a:t>
            </a:r>
            <a:endParaRPr lang="en-US" sz="2100" dirty="0"/>
          </a:p>
        </p:txBody>
      </p:sp>
      <p:sp>
        <p:nvSpPr>
          <p:cNvPr id="10" name="Text 5"/>
          <p:cNvSpPr/>
          <p:nvPr/>
        </p:nvSpPr>
        <p:spPr>
          <a:xfrm>
            <a:off x="10219373" y="3898821"/>
            <a:ext cx="3659624" cy="343376"/>
          </a:xfrm>
          <a:prstGeom prst="rect">
            <a:avLst/>
          </a:prstGeom>
          <a:noFill/>
          <a:ln/>
        </p:spPr>
        <p:txBody>
          <a:bodyPr wrap="non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Menguji operasi CRUD pada produk.</a:t>
            </a:r>
            <a:endParaRPr lang="en-US" sz="1650" dirty="0"/>
          </a:p>
        </p:txBody>
      </p:sp>
      <p:pic>
        <p:nvPicPr>
          <p:cNvPr id="11" name="Image 3" descr="preencoded.png"/>
          <p:cNvPicPr>
            <a:picLocks noChangeAspect="1"/>
          </p:cNvPicPr>
          <p:nvPr/>
        </p:nvPicPr>
        <p:blipFill>
          <a:blip r:embed="rId6"/>
          <a:stretch>
            <a:fillRect/>
          </a:stretch>
        </p:blipFill>
        <p:spPr>
          <a:xfrm>
            <a:off x="6237803" y="5229582"/>
            <a:ext cx="536734" cy="536734"/>
          </a:xfrm>
          <a:prstGeom prst="rect">
            <a:avLst/>
          </a:prstGeom>
        </p:spPr>
      </p:pic>
      <p:sp>
        <p:nvSpPr>
          <p:cNvPr id="12" name="Text 6"/>
          <p:cNvSpPr/>
          <p:nvPr/>
        </p:nvSpPr>
        <p:spPr>
          <a:xfrm>
            <a:off x="6237803" y="5980986"/>
            <a:ext cx="2850356" cy="335399"/>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Manajemen Pesanan</a:t>
            </a:r>
            <a:endParaRPr lang="en-US" sz="2100" dirty="0"/>
          </a:p>
        </p:txBody>
      </p:sp>
      <p:sp>
        <p:nvSpPr>
          <p:cNvPr id="13" name="Text 7"/>
          <p:cNvSpPr/>
          <p:nvPr/>
        </p:nvSpPr>
        <p:spPr>
          <a:xfrm>
            <a:off x="6237803" y="6445091"/>
            <a:ext cx="3659624" cy="343376"/>
          </a:xfrm>
          <a:prstGeom prst="rect">
            <a:avLst/>
          </a:prstGeom>
          <a:noFill/>
          <a:ln/>
        </p:spPr>
        <p:txBody>
          <a:bodyPr wrap="non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Menguji operasi CRUD pada pesanan.</a:t>
            </a:r>
            <a:endParaRPr lang="en-US" sz="1650" dirty="0"/>
          </a:p>
        </p:txBody>
      </p:sp>
      <p:pic>
        <p:nvPicPr>
          <p:cNvPr id="14" name="Image 4" descr="preencoded.png"/>
          <p:cNvPicPr>
            <a:picLocks noChangeAspect="1"/>
          </p:cNvPicPr>
          <p:nvPr/>
        </p:nvPicPr>
        <p:blipFill>
          <a:blip r:embed="rId7"/>
          <a:stretch>
            <a:fillRect/>
          </a:stretch>
        </p:blipFill>
        <p:spPr>
          <a:xfrm>
            <a:off x="10219373" y="5229582"/>
            <a:ext cx="536734" cy="536734"/>
          </a:xfrm>
          <a:prstGeom prst="rect">
            <a:avLst/>
          </a:prstGeom>
        </p:spPr>
      </p:pic>
      <p:sp>
        <p:nvSpPr>
          <p:cNvPr id="15" name="Text 8"/>
          <p:cNvSpPr/>
          <p:nvPr/>
        </p:nvSpPr>
        <p:spPr>
          <a:xfrm>
            <a:off x="10219373" y="5980986"/>
            <a:ext cx="3659624" cy="670798"/>
          </a:xfrm>
          <a:prstGeom prst="rect">
            <a:avLst/>
          </a:prstGeom>
          <a:noFill/>
          <a:ln/>
        </p:spPr>
        <p:txBody>
          <a:bodyPr wrap="squar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Manajemen Detail Pesanan</a:t>
            </a:r>
            <a:endParaRPr lang="en-US" sz="2100" dirty="0"/>
          </a:p>
        </p:txBody>
      </p:sp>
      <p:sp>
        <p:nvSpPr>
          <p:cNvPr id="16" name="Text 9"/>
          <p:cNvSpPr/>
          <p:nvPr/>
        </p:nvSpPr>
        <p:spPr>
          <a:xfrm>
            <a:off x="10219373" y="6780490"/>
            <a:ext cx="3659624" cy="686752"/>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Menguji operasi CRUD pada detail pesanan.</a:t>
            </a:r>
            <a:endParaRPr lang="en-US" sz="1650" dirty="0"/>
          </a:p>
        </p:txBody>
      </p:sp>
      <p:sp>
        <p:nvSpPr>
          <p:cNvPr id="17" name="Rectangle 16">
            <a:extLst>
              <a:ext uri="{FF2B5EF4-FFF2-40B4-BE49-F238E27FC236}">
                <a16:creationId xmlns:a16="http://schemas.microsoft.com/office/drawing/2014/main" id="{1BB97B3B-5E12-4144-842B-AD11533901AC}"/>
              </a:ext>
            </a:extLst>
          </p:cNvPr>
          <p:cNvSpPr/>
          <p:nvPr/>
        </p:nvSpPr>
        <p:spPr>
          <a:xfrm>
            <a:off x="12743727" y="7778187"/>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3" name="Text 0"/>
          <p:cNvSpPr/>
          <p:nvPr/>
        </p:nvSpPr>
        <p:spPr>
          <a:xfrm>
            <a:off x="7599521" y="347686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4" name="Text 1"/>
          <p:cNvSpPr/>
          <p:nvPr/>
        </p:nvSpPr>
        <p:spPr>
          <a:xfrm>
            <a:off x="7599521" y="4412456"/>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Rectangle 4">
            <a:extLst>
              <a:ext uri="{FF2B5EF4-FFF2-40B4-BE49-F238E27FC236}">
                <a16:creationId xmlns:a16="http://schemas.microsoft.com/office/drawing/2014/main" id="{6E4EC614-1F3C-4791-A37F-1A90F841F26E}"/>
              </a:ext>
            </a:extLst>
          </p:cNvPr>
          <p:cNvSpPr/>
          <p:nvPr/>
        </p:nvSpPr>
        <p:spPr>
          <a:xfrm>
            <a:off x="12743727" y="7720313"/>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83694EC8-177D-4CBC-9D5E-3E413623E51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634" y="3476863"/>
            <a:ext cx="4971171" cy="3955069"/>
          </a:xfrm>
          <a:prstGeom prst="rect">
            <a:avLst/>
          </a:prstGeom>
          <a:noFill/>
          <a:ln>
            <a:noFill/>
          </a:ln>
        </p:spPr>
      </p:pic>
      <p:pic>
        <p:nvPicPr>
          <p:cNvPr id="7" name="Picture 6">
            <a:extLst>
              <a:ext uri="{FF2B5EF4-FFF2-40B4-BE49-F238E27FC236}">
                <a16:creationId xmlns:a16="http://schemas.microsoft.com/office/drawing/2014/main" id="{C2B297F0-2CE2-4CE9-99F5-8948C373A59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5873" y="3486626"/>
            <a:ext cx="4504890" cy="4009577"/>
          </a:xfrm>
          <a:prstGeom prst="rect">
            <a:avLst/>
          </a:prstGeom>
          <a:noFill/>
          <a:ln>
            <a:noFill/>
          </a:ln>
        </p:spPr>
      </p:pic>
      <p:pic>
        <p:nvPicPr>
          <p:cNvPr id="8" name="Picture 7">
            <a:extLst>
              <a:ext uri="{FF2B5EF4-FFF2-40B4-BE49-F238E27FC236}">
                <a16:creationId xmlns:a16="http://schemas.microsoft.com/office/drawing/2014/main" id="{49666DAD-4B7C-460F-B327-DB3F995E1B6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0832" y="3486626"/>
            <a:ext cx="4351598" cy="3945306"/>
          </a:xfrm>
          <a:prstGeom prst="rect">
            <a:avLst/>
          </a:prstGeom>
          <a:noFill/>
          <a:ln>
            <a:noFill/>
          </a:ln>
        </p:spPr>
      </p:pic>
      <p:sp>
        <p:nvSpPr>
          <p:cNvPr id="9" name="TextBox 8">
            <a:extLst>
              <a:ext uri="{FF2B5EF4-FFF2-40B4-BE49-F238E27FC236}">
                <a16:creationId xmlns:a16="http://schemas.microsoft.com/office/drawing/2014/main" id="{BDADA5E3-74C1-4869-96AA-AAE3E610A0C5}"/>
              </a:ext>
            </a:extLst>
          </p:cNvPr>
          <p:cNvSpPr txBox="1"/>
          <p:nvPr/>
        </p:nvSpPr>
        <p:spPr>
          <a:xfrm>
            <a:off x="4693534" y="359214"/>
            <a:ext cx="5243332" cy="646331"/>
          </a:xfrm>
          <a:prstGeom prst="rect">
            <a:avLst/>
          </a:prstGeom>
          <a:noFill/>
        </p:spPr>
        <p:txBody>
          <a:bodyPr wrap="square" rtlCol="0">
            <a:spAutoFit/>
          </a:bodyPr>
          <a:lstStyle/>
          <a:p>
            <a:r>
              <a:rPr lang="en-US" sz="3600" dirty="0">
                <a:solidFill>
                  <a:schemeClr val="bg1"/>
                </a:solidFill>
              </a:rPr>
              <a:t>PENGUJIAN PROGRAM</a:t>
            </a:r>
            <a:endParaRPr lang="en-ID" sz="36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3" name="Text 0"/>
          <p:cNvSpPr/>
          <p:nvPr/>
        </p:nvSpPr>
        <p:spPr>
          <a:xfrm>
            <a:off x="7599521" y="347686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4" name="Text 1"/>
          <p:cNvSpPr/>
          <p:nvPr/>
        </p:nvSpPr>
        <p:spPr>
          <a:xfrm>
            <a:off x="7599521" y="4412456"/>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Rectangle 4">
            <a:extLst>
              <a:ext uri="{FF2B5EF4-FFF2-40B4-BE49-F238E27FC236}">
                <a16:creationId xmlns:a16="http://schemas.microsoft.com/office/drawing/2014/main" id="{B675D181-DC7D-4DE3-95AC-F12376DDD4E7}"/>
              </a:ext>
            </a:extLst>
          </p:cNvPr>
          <p:cNvSpPr/>
          <p:nvPr/>
        </p:nvSpPr>
        <p:spPr>
          <a:xfrm>
            <a:off x="12743727" y="7743462"/>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E5DB0E92-EEBD-4686-9666-2F703C5301B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901" y="3743231"/>
            <a:ext cx="4519781" cy="4000230"/>
          </a:xfrm>
          <a:prstGeom prst="rect">
            <a:avLst/>
          </a:prstGeom>
          <a:noFill/>
          <a:ln>
            <a:noFill/>
          </a:ln>
        </p:spPr>
      </p:pic>
      <p:pic>
        <p:nvPicPr>
          <p:cNvPr id="7" name="Picture 6">
            <a:extLst>
              <a:ext uri="{FF2B5EF4-FFF2-40B4-BE49-F238E27FC236}">
                <a16:creationId xmlns:a16="http://schemas.microsoft.com/office/drawing/2014/main" id="{FE85B0E3-3A8C-423B-A7E8-A8C5A298B71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4379" y="3743230"/>
            <a:ext cx="4324187" cy="4000231"/>
          </a:xfrm>
          <a:prstGeom prst="rect">
            <a:avLst/>
          </a:prstGeom>
          <a:noFill/>
          <a:ln>
            <a:noFill/>
          </a:ln>
        </p:spPr>
      </p:pic>
      <p:pic>
        <p:nvPicPr>
          <p:cNvPr id="8" name="Picture 7">
            <a:extLst>
              <a:ext uri="{FF2B5EF4-FFF2-40B4-BE49-F238E27FC236}">
                <a16:creationId xmlns:a16="http://schemas.microsoft.com/office/drawing/2014/main" id="{27179B75-9D45-4EB3-AC11-9BD28718F10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1614" y="3743231"/>
            <a:ext cx="4324187" cy="4000231"/>
          </a:xfrm>
          <a:prstGeom prst="rect">
            <a:avLst/>
          </a:prstGeom>
          <a:noFill/>
          <a:ln>
            <a:noFill/>
          </a:ln>
        </p:spPr>
      </p:pic>
      <p:sp>
        <p:nvSpPr>
          <p:cNvPr id="9" name="TextBox 8">
            <a:extLst>
              <a:ext uri="{FF2B5EF4-FFF2-40B4-BE49-F238E27FC236}">
                <a16:creationId xmlns:a16="http://schemas.microsoft.com/office/drawing/2014/main" id="{5A7EA2F0-F9B9-494B-BC97-C6ED4CB33B03}"/>
              </a:ext>
            </a:extLst>
          </p:cNvPr>
          <p:cNvSpPr txBox="1"/>
          <p:nvPr/>
        </p:nvSpPr>
        <p:spPr>
          <a:xfrm>
            <a:off x="4693534" y="359214"/>
            <a:ext cx="5243332" cy="646331"/>
          </a:xfrm>
          <a:prstGeom prst="rect">
            <a:avLst/>
          </a:prstGeom>
          <a:noFill/>
        </p:spPr>
        <p:txBody>
          <a:bodyPr wrap="square" rtlCol="0">
            <a:spAutoFit/>
          </a:bodyPr>
          <a:lstStyle/>
          <a:p>
            <a:r>
              <a:rPr lang="en-US" sz="3600" dirty="0">
                <a:solidFill>
                  <a:schemeClr val="bg1"/>
                </a:solidFill>
              </a:rPr>
              <a:t>PENGUJIAN PROGRAM</a:t>
            </a:r>
            <a:endParaRPr lang="en-ID" sz="36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Kesimpulan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Proyek ini berhasil membangun sistem toko online yang andal dan efisien, yang tidak hanya mendukung kebutuhan operasional, tetapi juga memberikan pengalaman pengguna yang aman dan terstruktur. Laporan ini membuktikan bahwa teknologi yang digunakan dapat diimplementasikan secara efektif untuk menciptakan solusi digital berbasis platform.</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F2F0F4"/>
                </a:solidFill>
                <a:latin typeface="Montserrat" pitchFamily="34" charset="0"/>
                <a:ea typeface="Montserrat" pitchFamily="34" charset="-122"/>
                <a:cs typeface="Montserrat" pitchFamily="34" charset="-120"/>
              </a:rPr>
              <a:t>Terimakasih</a:t>
            </a:r>
            <a:endParaRPr lang="en-US" sz="4450" dirty="0"/>
          </a:p>
        </p:txBody>
      </p:sp>
      <p:sp>
        <p:nvSpPr>
          <p:cNvPr id="3" name="Rectangle 2">
            <a:extLst>
              <a:ext uri="{FF2B5EF4-FFF2-40B4-BE49-F238E27FC236}">
                <a16:creationId xmlns:a16="http://schemas.microsoft.com/office/drawing/2014/main" id="{4730CCE0-5256-4895-AD9E-A3A9367672B8}"/>
              </a:ext>
            </a:extLst>
          </p:cNvPr>
          <p:cNvSpPr/>
          <p:nvPr/>
        </p:nvSpPr>
        <p:spPr>
          <a:xfrm>
            <a:off x="12743727" y="7778187"/>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3403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Anggota Kelompok:</a:t>
            </a:r>
            <a:endParaRPr lang="en-US" sz="4450" dirty="0"/>
          </a:p>
        </p:txBody>
      </p:sp>
      <p:sp>
        <p:nvSpPr>
          <p:cNvPr id="3" name="Text 1"/>
          <p:cNvSpPr/>
          <p:nvPr/>
        </p:nvSpPr>
        <p:spPr>
          <a:xfrm>
            <a:off x="793790" y="3896439"/>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Anisa Cikal Virgifiani     20230040261</a:t>
            </a:r>
            <a:endParaRPr lang="en-US" sz="1750" dirty="0"/>
          </a:p>
        </p:txBody>
      </p:sp>
      <p:sp>
        <p:nvSpPr>
          <p:cNvPr id="4" name="Text 2"/>
          <p:cNvSpPr/>
          <p:nvPr/>
        </p:nvSpPr>
        <p:spPr>
          <a:xfrm>
            <a:off x="793790" y="4514493"/>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Rassya Ramadhani P    20230040142</a:t>
            </a:r>
            <a:endParaRPr lang="en-US" sz="1750" dirty="0"/>
          </a:p>
        </p:txBody>
      </p:sp>
      <p:sp>
        <p:nvSpPr>
          <p:cNvPr id="5" name="Text 3"/>
          <p:cNvSpPr/>
          <p:nvPr/>
        </p:nvSpPr>
        <p:spPr>
          <a:xfrm>
            <a:off x="793790" y="5132546"/>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Siti Zahra Sifa                 20230040212     </a:t>
            </a:r>
            <a:endParaRPr lang="en-US" sz="1750" dirty="0"/>
          </a:p>
        </p:txBody>
      </p:sp>
      <p:sp>
        <p:nvSpPr>
          <p:cNvPr id="6" name="Rectangle 5">
            <a:extLst>
              <a:ext uri="{FF2B5EF4-FFF2-40B4-BE49-F238E27FC236}">
                <a16:creationId xmlns:a16="http://schemas.microsoft.com/office/drawing/2014/main" id="{31440268-7FDE-4776-AF53-5ADBA9F4CCD0}"/>
              </a:ext>
            </a:extLst>
          </p:cNvPr>
          <p:cNvSpPr/>
          <p:nvPr/>
        </p:nvSpPr>
        <p:spPr>
          <a:xfrm>
            <a:off x="12743727" y="7778187"/>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8085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Analisis Kebutuhan</a:t>
            </a:r>
            <a:endParaRPr lang="en-US" sz="4450" dirty="0"/>
          </a:p>
        </p:txBody>
      </p:sp>
      <p:sp>
        <p:nvSpPr>
          <p:cNvPr id="3" name="Text 1"/>
          <p:cNvSpPr/>
          <p:nvPr/>
        </p:nvSpPr>
        <p:spPr>
          <a:xfrm>
            <a:off x="793790" y="33566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Alat dan Teknologi</a:t>
            </a:r>
            <a:endParaRPr lang="en-US" sz="2200" dirty="0"/>
          </a:p>
        </p:txBody>
      </p:sp>
      <p:sp>
        <p:nvSpPr>
          <p:cNvPr id="4" name="Text 2"/>
          <p:cNvSpPr/>
          <p:nvPr/>
        </p:nvSpPr>
        <p:spPr>
          <a:xfrm>
            <a:off x="793790" y="393775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Backend: Node.js, Express.js</a:t>
            </a:r>
            <a:endParaRPr lang="en-US" sz="1750" dirty="0"/>
          </a:p>
        </p:txBody>
      </p:sp>
      <p:sp>
        <p:nvSpPr>
          <p:cNvPr id="5" name="Text 3"/>
          <p:cNvSpPr/>
          <p:nvPr/>
        </p:nvSpPr>
        <p:spPr>
          <a:xfrm>
            <a:off x="793790" y="437995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Database: MySQL</a:t>
            </a:r>
            <a:endParaRPr lang="en-US" sz="1750" dirty="0"/>
          </a:p>
        </p:txBody>
      </p:sp>
      <p:sp>
        <p:nvSpPr>
          <p:cNvPr id="6" name="Text 4"/>
          <p:cNvSpPr/>
          <p:nvPr/>
        </p:nvSpPr>
        <p:spPr>
          <a:xfrm>
            <a:off x="793790" y="482215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Pengujian Endpoint: Postman</a:t>
            </a:r>
            <a:endParaRPr lang="en-US" sz="1750" dirty="0"/>
          </a:p>
        </p:txBody>
      </p:sp>
      <p:sp>
        <p:nvSpPr>
          <p:cNvPr id="7" name="Text 5"/>
          <p:cNvSpPr/>
          <p:nvPr/>
        </p:nvSpPr>
        <p:spPr>
          <a:xfrm>
            <a:off x="793790" y="526434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Autentikasi: JWT untuk validasi pengguna</a:t>
            </a:r>
            <a:endParaRPr lang="en-US" sz="1750" dirty="0"/>
          </a:p>
        </p:txBody>
      </p:sp>
      <p:sp>
        <p:nvSpPr>
          <p:cNvPr id="8" name="Text 6"/>
          <p:cNvSpPr/>
          <p:nvPr/>
        </p:nvSpPr>
        <p:spPr>
          <a:xfrm>
            <a:off x="7599521" y="33566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Fitur Utama</a:t>
            </a:r>
            <a:endParaRPr lang="en-US" sz="2200" dirty="0"/>
          </a:p>
        </p:txBody>
      </p:sp>
      <p:sp>
        <p:nvSpPr>
          <p:cNvPr id="9" name="Text 7"/>
          <p:cNvSpPr/>
          <p:nvPr/>
        </p:nvSpPr>
        <p:spPr>
          <a:xfrm>
            <a:off x="7599521" y="393775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Autentikasi Pengguna (Registrasi dan Login)</a:t>
            </a:r>
            <a:endParaRPr lang="en-US" sz="1750" dirty="0"/>
          </a:p>
        </p:txBody>
      </p:sp>
      <p:sp>
        <p:nvSpPr>
          <p:cNvPr id="10" name="Text 8"/>
          <p:cNvSpPr/>
          <p:nvPr/>
        </p:nvSpPr>
        <p:spPr>
          <a:xfrm>
            <a:off x="7599521" y="437995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Manajemen Pengguna</a:t>
            </a:r>
            <a:endParaRPr lang="en-US" sz="1750" dirty="0"/>
          </a:p>
        </p:txBody>
      </p:sp>
      <p:sp>
        <p:nvSpPr>
          <p:cNvPr id="11" name="Text 9"/>
          <p:cNvSpPr/>
          <p:nvPr/>
        </p:nvSpPr>
        <p:spPr>
          <a:xfrm>
            <a:off x="7599521" y="482215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Manajemen Produk</a:t>
            </a:r>
            <a:endParaRPr lang="en-US" sz="1750" dirty="0"/>
          </a:p>
        </p:txBody>
      </p:sp>
      <p:sp>
        <p:nvSpPr>
          <p:cNvPr id="12" name="Text 10"/>
          <p:cNvSpPr/>
          <p:nvPr/>
        </p:nvSpPr>
        <p:spPr>
          <a:xfrm>
            <a:off x="7599521" y="526434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Manajemen Pesanan</a:t>
            </a:r>
            <a:endParaRPr lang="en-US" sz="1750" dirty="0"/>
          </a:p>
        </p:txBody>
      </p:sp>
      <p:sp>
        <p:nvSpPr>
          <p:cNvPr id="13" name="Text 11"/>
          <p:cNvSpPr/>
          <p:nvPr/>
        </p:nvSpPr>
        <p:spPr>
          <a:xfrm>
            <a:off x="7599521" y="570654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Manajemen Detail Pesanan</a:t>
            </a:r>
            <a:endParaRPr lang="en-US" sz="1750" dirty="0"/>
          </a:p>
        </p:txBody>
      </p:sp>
      <p:sp>
        <p:nvSpPr>
          <p:cNvPr id="14" name="Rectangle 13">
            <a:extLst>
              <a:ext uri="{FF2B5EF4-FFF2-40B4-BE49-F238E27FC236}">
                <a16:creationId xmlns:a16="http://schemas.microsoft.com/office/drawing/2014/main" id="{1BBF64AA-FBCE-41B5-A5FE-43FD697E9098}"/>
              </a:ext>
            </a:extLst>
          </p:cNvPr>
          <p:cNvSpPr/>
          <p:nvPr/>
        </p:nvSpPr>
        <p:spPr>
          <a:xfrm>
            <a:off x="12743727" y="7778187"/>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68878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Kajian Teori</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Node.js &amp; Express.js: Runtime environment cepat dan event-driven Mempermudah routing &amp; middleware</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MySQL: Basis data relasional berbasis tabel Mendukung foreign key untuk relasi data</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REST API: Arsitektur layanan web berbasis HTTP (GET, POST, PUT, DELETE)</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JWT: Autentikasi aman menggunakan token terenkripsi</a:t>
            </a:r>
            <a:endParaRPr lang="en-US" sz="1750" dirty="0"/>
          </a:p>
        </p:txBody>
      </p:sp>
      <p:sp>
        <p:nvSpPr>
          <p:cNvPr id="7" name="Rectangle 6">
            <a:extLst>
              <a:ext uri="{FF2B5EF4-FFF2-40B4-BE49-F238E27FC236}">
                <a16:creationId xmlns:a16="http://schemas.microsoft.com/office/drawing/2014/main" id="{DAEEF025-1163-4235-B681-4BCE8261A6C0}"/>
              </a:ext>
            </a:extLst>
          </p:cNvPr>
          <p:cNvSpPr/>
          <p:nvPr/>
        </p:nvSpPr>
        <p:spPr>
          <a:xfrm>
            <a:off x="12743727" y="7778187"/>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425065"/>
            <a:ext cx="12969597"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Landasan Teori dengan Implementasi Server: </a:t>
            </a:r>
            <a:endParaRPr lang="en-US" sz="4450" dirty="0"/>
          </a:p>
        </p:txBody>
      </p:sp>
      <p:sp>
        <p:nvSpPr>
          <p:cNvPr id="3" name="Text 1"/>
          <p:cNvSpPr/>
          <p:nvPr/>
        </p:nvSpPr>
        <p:spPr>
          <a:xfrm>
            <a:off x="793790" y="3587472"/>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Node.js &amp; Express.js untuk REST API responsif</a:t>
            </a:r>
            <a:endParaRPr lang="en-US" sz="1750" dirty="0"/>
          </a:p>
        </p:txBody>
      </p:sp>
      <p:sp>
        <p:nvSpPr>
          <p:cNvPr id="4" name="Text 2"/>
          <p:cNvSpPr/>
          <p:nvPr/>
        </p:nvSpPr>
        <p:spPr>
          <a:xfrm>
            <a:off x="793790" y="4205526"/>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Database: MySQL untuk penyimpanan data terstruktur</a:t>
            </a:r>
            <a:endParaRPr lang="en-US" sz="1750" dirty="0"/>
          </a:p>
        </p:txBody>
      </p:sp>
      <p:sp>
        <p:nvSpPr>
          <p:cNvPr id="5" name="Text 3"/>
          <p:cNvSpPr/>
          <p:nvPr/>
        </p:nvSpPr>
        <p:spPr>
          <a:xfrm>
            <a:off x="793790" y="4823579"/>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Keamanan: JWT untuk autentikasi pengguna</a:t>
            </a:r>
            <a:endParaRPr lang="en-US" sz="1750" dirty="0"/>
          </a:p>
        </p:txBody>
      </p:sp>
      <p:sp>
        <p:nvSpPr>
          <p:cNvPr id="6" name="Text 4"/>
          <p:cNvSpPr/>
          <p:nvPr/>
        </p:nvSpPr>
        <p:spPr>
          <a:xfrm>
            <a:off x="793790" y="5441633"/>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Pengujian: Postman memastikan keandalan API</a:t>
            </a:r>
            <a:endParaRPr lang="en-US" sz="1750" dirty="0"/>
          </a:p>
        </p:txBody>
      </p:sp>
      <p:sp>
        <p:nvSpPr>
          <p:cNvPr id="7" name="Rectangle 6">
            <a:extLst>
              <a:ext uri="{FF2B5EF4-FFF2-40B4-BE49-F238E27FC236}">
                <a16:creationId xmlns:a16="http://schemas.microsoft.com/office/drawing/2014/main" id="{BBD04896-57F6-4F1E-A97D-00C68B0F678E}"/>
              </a:ext>
            </a:extLst>
          </p:cNvPr>
          <p:cNvSpPr/>
          <p:nvPr/>
        </p:nvSpPr>
        <p:spPr>
          <a:xfrm>
            <a:off x="12743727" y="7778187"/>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62331" y="162785"/>
            <a:ext cx="3053358"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Rancangan Database</a:t>
            </a:r>
            <a:endParaRPr lang="en-US" sz="2200" dirty="0"/>
          </a:p>
        </p:txBody>
      </p:sp>
      <p:sp>
        <p:nvSpPr>
          <p:cNvPr id="3" name="Text 1"/>
          <p:cNvSpPr/>
          <p:nvPr/>
        </p:nvSpPr>
        <p:spPr>
          <a:xfrm>
            <a:off x="396835" y="1426651"/>
            <a:ext cx="13836729" cy="181451"/>
          </a:xfrm>
          <a:prstGeom prst="rect">
            <a:avLst/>
          </a:prstGeom>
          <a:noFill/>
          <a:ln/>
        </p:spPr>
        <p:txBody>
          <a:bodyPr wrap="none" lIns="0" tIns="0" rIns="0" bIns="0" rtlCol="0" anchor="t"/>
          <a:lstStyle/>
          <a:p>
            <a:pPr marL="0" indent="0">
              <a:lnSpc>
                <a:spcPts val="1400"/>
              </a:lnSpc>
              <a:buNone/>
            </a:pPr>
            <a:r>
              <a:rPr lang="en-US" sz="1600" dirty="0">
                <a:solidFill>
                  <a:srgbClr val="DCD7E5"/>
                </a:solidFill>
                <a:latin typeface="Heebo Light" pitchFamily="34" charset="0"/>
                <a:ea typeface="Heebo Light" pitchFamily="34" charset="-122"/>
                <a:cs typeface="Heebo Light" pitchFamily="34" charset="-120"/>
              </a:rPr>
              <a:t>Database dirancang dengan beberapa tabel utama: Pengguna, Produk, Pesanan, dan Detail Pesanan. Berikut struktur database:</a:t>
            </a:r>
            <a:endParaRPr lang="en-US" sz="1600" dirty="0"/>
          </a:p>
        </p:txBody>
      </p:sp>
      <p:sp>
        <p:nvSpPr>
          <p:cNvPr id="4" name="Shape 2"/>
          <p:cNvSpPr/>
          <p:nvPr/>
        </p:nvSpPr>
        <p:spPr>
          <a:xfrm>
            <a:off x="300941" y="1826128"/>
            <a:ext cx="10722780" cy="5766864"/>
          </a:xfrm>
          <a:prstGeom prst="roundRect">
            <a:avLst>
              <a:gd name="adj" fmla="val 548"/>
            </a:avLst>
          </a:prstGeom>
          <a:solidFill>
            <a:srgbClr val="1E0C41"/>
          </a:solidFill>
          <a:ln/>
        </p:spPr>
      </p:sp>
      <p:sp>
        <p:nvSpPr>
          <p:cNvPr id="6" name="Text 4"/>
          <p:cNvSpPr/>
          <p:nvPr/>
        </p:nvSpPr>
        <p:spPr>
          <a:xfrm>
            <a:off x="504587" y="2078086"/>
            <a:ext cx="3409687" cy="5514906"/>
          </a:xfrm>
          <a:prstGeom prst="rect">
            <a:avLst/>
          </a:prstGeom>
          <a:noFill/>
          <a:ln/>
        </p:spPr>
        <p:txBody>
          <a:bodyPr wrap="square" lIns="0" tIns="0" rIns="0" bIns="0" rtlCol="0" anchor="t"/>
          <a:lstStyle/>
          <a:p>
            <a:pPr marL="0" indent="0">
              <a:lnSpc>
                <a:spcPts val="1400"/>
              </a:lnSpc>
              <a:buNone/>
            </a:pP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Membuat database
CREATE DATABASE TokoOnline;
-- Menggunakan database
USE TokoOnline;
-- Tabel Pengguna
CREATE TABLE Pengguna (
id INT AUTO_INCREMENT PRIMARY KEY,
nama VARCHAR(255) NOT NULL,
email VARCHAR(255) UNIQUE NOT NULL,
kata_sandi VARCHAR(255) NOT NULL,
peran ENUM('admin', 'pelanggan') DEFAULT 'pelanggan',
dibuat_pada TIMESTAMP DEFAULT CURRENT_TIMESTAMP
);
-- Tabel Produk
CREATE TABLE Produk (
id INT AUTO_INCREMENT PRIMARY KEY,
nama VARCHAR(255) NOT NULL,
deskripsi TEXT,
harga DECIMAL(10, 2) NOT NULL,
stok INT NOT NULL,
dibuat_pada TIMESTAMP DEFAULT CURRENT_TIMESTAMP
);
</a:t>
            </a:r>
            <a:endParaRPr lang="en-US" sz="1400" dirty="0"/>
          </a:p>
        </p:txBody>
      </p:sp>
      <p:sp>
        <p:nvSpPr>
          <p:cNvPr id="8" name="Text 4">
            <a:extLst>
              <a:ext uri="{FF2B5EF4-FFF2-40B4-BE49-F238E27FC236}">
                <a16:creationId xmlns:a16="http://schemas.microsoft.com/office/drawing/2014/main" id="{B9CA32B3-3BFF-4A8F-9213-6140FD3E0660}"/>
              </a:ext>
            </a:extLst>
          </p:cNvPr>
          <p:cNvSpPr/>
          <p:nvPr/>
        </p:nvSpPr>
        <p:spPr>
          <a:xfrm>
            <a:off x="5549829" y="2078086"/>
            <a:ext cx="4059392" cy="4724863"/>
          </a:xfrm>
          <a:prstGeom prst="rect">
            <a:avLst/>
          </a:prstGeom>
          <a:noFill/>
          <a:ln/>
        </p:spPr>
        <p:txBody>
          <a:bodyPr wrap="square" lIns="0" tIns="0" rIns="0" bIns="0" rtlCol="0" anchor="t"/>
          <a:lstStyle/>
          <a:p>
            <a:pPr marL="0" indent="0">
              <a:lnSpc>
                <a:spcPts val="1400"/>
              </a:lnSpc>
              <a:buNone/>
            </a:pP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
--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Tabel</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Pesanan</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CREATE TABLE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Pesanan</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
id INT AUTO_INCREMENT PRIMARY KEY,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pengguna_id</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INT NOT NULL,
status ENUM('</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tertunda</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selesai</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dibatalkan</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DEFAULT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tertunda</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total_harga</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DECIMAL(10, 2) DEFAULT 0.00,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dibuat_pada</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TIMESTAMP DEFAULT CURRENT_TIMESTAMP,
FOREIGN KEY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pengguna_id</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REFERENCES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Pengguna</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(id)
);
--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Tabel</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DetailPesanan</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CREATE TABLE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DetailPesanan</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
id INT AUTO_INCREMENT PRIMARY KEY,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pesanan_id</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INT NOT NULL,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produk_id</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INT NOT NULL,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jumlah</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INT NOT NULL,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dibuat_pada</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TIMESTAMP DEFAULT CURRENT_TIMESTAMP,
FOREIGN KEY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pesanan_id</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REFERENCES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Pesanan</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(id),
FOREIGN KEY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produk_id</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 REFERENCES </a:t>
            </a:r>
            <a:r>
              <a:rPr lang="en-US" sz="1400" dirty="0" err="1">
                <a:solidFill>
                  <a:srgbClr val="DCD7E5"/>
                </a:solidFill>
                <a:highlight>
                  <a:srgbClr val="1E0C41"/>
                </a:highlight>
                <a:latin typeface="Consolas Light" pitchFamily="34" charset="0"/>
                <a:ea typeface="Consolas Light" pitchFamily="34" charset="-122"/>
                <a:cs typeface="Consolas Light" pitchFamily="34" charset="-120"/>
              </a:rPr>
              <a:t>Produk</a:t>
            </a:r>
            <a:r>
              <a:rPr lang="en-US" sz="1400" dirty="0">
                <a:solidFill>
                  <a:srgbClr val="DCD7E5"/>
                </a:solidFill>
                <a:highlight>
                  <a:srgbClr val="1E0C41"/>
                </a:highlight>
                <a:latin typeface="Consolas Light" pitchFamily="34" charset="0"/>
                <a:ea typeface="Consolas Light" pitchFamily="34" charset="-122"/>
                <a:cs typeface="Consolas Light" pitchFamily="34" charset="-120"/>
              </a:rPr>
              <a:t>(id)
);
</a:t>
            </a:r>
            <a:endParaRPr lang="en-US" sz="1400" dirty="0"/>
          </a:p>
        </p:txBody>
      </p:sp>
      <p:sp>
        <p:nvSpPr>
          <p:cNvPr id="9" name="Rectangle 8">
            <a:extLst>
              <a:ext uri="{FF2B5EF4-FFF2-40B4-BE49-F238E27FC236}">
                <a16:creationId xmlns:a16="http://schemas.microsoft.com/office/drawing/2014/main" id="{14E78BCB-7918-469A-9197-451B814CCFCE}"/>
              </a:ext>
            </a:extLst>
          </p:cNvPr>
          <p:cNvSpPr/>
          <p:nvPr/>
        </p:nvSpPr>
        <p:spPr>
          <a:xfrm>
            <a:off x="12743727" y="7743462"/>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8591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Data dan Analisis</a:t>
            </a:r>
            <a:endParaRPr lang="en-US" sz="4450" dirty="0"/>
          </a:p>
        </p:txBody>
      </p:sp>
      <p:sp>
        <p:nvSpPr>
          <p:cNvPr id="3" name="Text 1"/>
          <p:cNvSpPr/>
          <p:nvPr/>
        </p:nvSpPr>
        <p:spPr>
          <a:xfrm>
            <a:off x="793790" y="2748320"/>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Fitur Sistem: </a:t>
            </a:r>
            <a:endParaRPr lang="en-US" sz="1750" dirty="0"/>
          </a:p>
        </p:txBody>
      </p:sp>
      <p:sp>
        <p:nvSpPr>
          <p:cNvPr id="4" name="Text 2"/>
          <p:cNvSpPr/>
          <p:nvPr/>
        </p:nvSpPr>
        <p:spPr>
          <a:xfrm>
            <a:off x="793790" y="3366373"/>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Autentikasi pengguna </a:t>
            </a:r>
            <a:endParaRPr lang="en-US" sz="1750" dirty="0"/>
          </a:p>
        </p:txBody>
      </p:sp>
      <p:sp>
        <p:nvSpPr>
          <p:cNvPr id="5" name="Text 3"/>
          <p:cNvSpPr/>
          <p:nvPr/>
        </p:nvSpPr>
        <p:spPr>
          <a:xfrm>
            <a:off x="793790" y="3808571"/>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Manajemen produk &amp; pesanan</a:t>
            </a:r>
            <a:endParaRPr lang="en-US" sz="1750" dirty="0"/>
          </a:p>
        </p:txBody>
      </p:sp>
      <p:sp>
        <p:nvSpPr>
          <p:cNvPr id="6" name="Text 4"/>
          <p:cNvSpPr/>
          <p:nvPr/>
        </p:nvSpPr>
        <p:spPr>
          <a:xfrm>
            <a:off x="793790" y="4426625"/>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Struktur Database: </a:t>
            </a:r>
            <a:endParaRPr lang="en-US" sz="1750" dirty="0"/>
          </a:p>
        </p:txBody>
      </p:sp>
      <p:sp>
        <p:nvSpPr>
          <p:cNvPr id="7" name="Text 5"/>
          <p:cNvSpPr/>
          <p:nvPr/>
        </p:nvSpPr>
        <p:spPr>
          <a:xfrm>
            <a:off x="793790" y="5044678"/>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Tabel: Pengguna, Produk, Pesanan, Detail Pesanan</a:t>
            </a:r>
            <a:endParaRPr lang="en-US" sz="1750" dirty="0"/>
          </a:p>
        </p:txBody>
      </p:sp>
      <p:sp>
        <p:nvSpPr>
          <p:cNvPr id="8" name="Text 6"/>
          <p:cNvSpPr/>
          <p:nvPr/>
        </p:nvSpPr>
        <p:spPr>
          <a:xfrm>
            <a:off x="793790" y="5662732"/>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Hasil Pengujian: </a:t>
            </a:r>
            <a:endParaRPr lang="en-US" sz="1750" dirty="0"/>
          </a:p>
        </p:txBody>
      </p:sp>
      <p:sp>
        <p:nvSpPr>
          <p:cNvPr id="9" name="Text 7"/>
          <p:cNvSpPr/>
          <p:nvPr/>
        </p:nvSpPr>
        <p:spPr>
          <a:xfrm>
            <a:off x="793790" y="6280785"/>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CRUD berhasil di lingkungan lokal</a:t>
            </a:r>
            <a:endParaRPr lang="en-US" sz="1750" dirty="0"/>
          </a:p>
        </p:txBody>
      </p:sp>
      <p:sp>
        <p:nvSpPr>
          <p:cNvPr id="10" name="Rectangle 9">
            <a:extLst>
              <a:ext uri="{FF2B5EF4-FFF2-40B4-BE49-F238E27FC236}">
                <a16:creationId xmlns:a16="http://schemas.microsoft.com/office/drawing/2014/main" id="{2574A2A3-0A82-4B2C-BBDE-DFA90CD4FDD2}"/>
              </a:ext>
            </a:extLst>
          </p:cNvPr>
          <p:cNvSpPr/>
          <p:nvPr/>
        </p:nvSpPr>
        <p:spPr>
          <a:xfrm>
            <a:off x="12743727" y="7743462"/>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1403" y="761048"/>
            <a:ext cx="7641193" cy="1341834"/>
          </a:xfrm>
          <a:prstGeom prst="rect">
            <a:avLst/>
          </a:prstGeom>
          <a:noFill/>
          <a:ln/>
        </p:spPr>
        <p:txBody>
          <a:bodyPr wrap="square" lIns="0" tIns="0" rIns="0" bIns="0" rtlCol="0" anchor="t"/>
          <a:lstStyle/>
          <a:p>
            <a:pPr marL="0" indent="0">
              <a:lnSpc>
                <a:spcPts val="5250"/>
              </a:lnSpc>
              <a:buNone/>
            </a:pPr>
            <a:r>
              <a:rPr lang="en-US" sz="4200" dirty="0">
                <a:solidFill>
                  <a:srgbClr val="F2F0F4"/>
                </a:solidFill>
                <a:latin typeface="Montserrat" pitchFamily="34" charset="0"/>
                <a:ea typeface="Montserrat" pitchFamily="34" charset="-122"/>
                <a:cs typeface="Montserrat" pitchFamily="34" charset="-120"/>
              </a:rPr>
              <a:t>Implementasi: Instalasi dan Konfigurasi</a:t>
            </a:r>
            <a:endParaRPr lang="en-US" sz="4200" dirty="0"/>
          </a:p>
        </p:txBody>
      </p:sp>
      <p:sp>
        <p:nvSpPr>
          <p:cNvPr id="4" name="Shape 1"/>
          <p:cNvSpPr/>
          <p:nvPr/>
        </p:nvSpPr>
        <p:spPr>
          <a:xfrm>
            <a:off x="751403" y="2666286"/>
            <a:ext cx="483037" cy="483037"/>
          </a:xfrm>
          <a:prstGeom prst="roundRect">
            <a:avLst>
              <a:gd name="adj" fmla="val 18668"/>
            </a:avLst>
          </a:prstGeom>
          <a:solidFill>
            <a:srgbClr val="31136C"/>
          </a:solidFill>
          <a:ln w="7620">
            <a:solidFill>
              <a:srgbClr val="4A2C85"/>
            </a:solidFill>
            <a:prstDash val="solid"/>
          </a:ln>
        </p:spPr>
      </p:sp>
      <p:sp>
        <p:nvSpPr>
          <p:cNvPr id="5" name="Text 2"/>
          <p:cNvSpPr/>
          <p:nvPr/>
        </p:nvSpPr>
        <p:spPr>
          <a:xfrm>
            <a:off x="934760" y="2746772"/>
            <a:ext cx="116324" cy="3220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1449110" y="2666286"/>
            <a:ext cx="2997160" cy="335399"/>
          </a:xfrm>
          <a:prstGeom prst="rect">
            <a:avLst/>
          </a:prstGeom>
          <a:noFill/>
          <a:ln/>
        </p:spPr>
        <p:txBody>
          <a:bodyPr wrap="non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Instalasi Paket Node.js</a:t>
            </a:r>
            <a:endParaRPr lang="en-US" sz="2100" dirty="0"/>
          </a:p>
        </p:txBody>
      </p:sp>
      <p:sp>
        <p:nvSpPr>
          <p:cNvPr id="7" name="Text 4"/>
          <p:cNvSpPr/>
          <p:nvPr/>
        </p:nvSpPr>
        <p:spPr>
          <a:xfrm>
            <a:off x="1449110" y="3130391"/>
            <a:ext cx="3015615" cy="1030129"/>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Light" pitchFamily="34" charset="0"/>
                <a:ea typeface="Heebo Light" pitchFamily="34" charset="-122"/>
                <a:cs typeface="Heebo Light" pitchFamily="34" charset="-120"/>
              </a:rPr>
              <a:t>Langkah pertama adalah menginstal paket Node.js yang diperlukan untuk proyek ini.</a:t>
            </a:r>
            <a:endParaRPr lang="en-US" sz="1650" dirty="0"/>
          </a:p>
        </p:txBody>
      </p:sp>
      <p:sp>
        <p:nvSpPr>
          <p:cNvPr id="8" name="Shape 5"/>
          <p:cNvSpPr/>
          <p:nvPr/>
        </p:nvSpPr>
        <p:spPr>
          <a:xfrm>
            <a:off x="4679394" y="2666286"/>
            <a:ext cx="483037" cy="483037"/>
          </a:xfrm>
          <a:prstGeom prst="roundRect">
            <a:avLst>
              <a:gd name="adj" fmla="val 18668"/>
            </a:avLst>
          </a:prstGeom>
          <a:solidFill>
            <a:srgbClr val="31136C"/>
          </a:solidFill>
          <a:ln w="7620">
            <a:solidFill>
              <a:srgbClr val="4A2C85"/>
            </a:solidFill>
            <a:prstDash val="solid"/>
          </a:ln>
        </p:spPr>
      </p:sp>
      <p:sp>
        <p:nvSpPr>
          <p:cNvPr id="9" name="Text 6"/>
          <p:cNvSpPr/>
          <p:nvPr/>
        </p:nvSpPr>
        <p:spPr>
          <a:xfrm>
            <a:off x="4829413" y="2746772"/>
            <a:ext cx="182880" cy="3220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0" name="Text 7"/>
          <p:cNvSpPr/>
          <p:nvPr/>
        </p:nvSpPr>
        <p:spPr>
          <a:xfrm>
            <a:off x="5377101" y="2666286"/>
            <a:ext cx="3015615" cy="670798"/>
          </a:xfrm>
          <a:prstGeom prst="rect">
            <a:avLst/>
          </a:prstGeom>
          <a:noFill/>
          <a:ln/>
        </p:spPr>
        <p:txBody>
          <a:bodyPr wrap="squar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Membuat Database TokoOnline</a:t>
            </a:r>
            <a:endParaRPr lang="en-US" sz="2100" dirty="0"/>
          </a:p>
        </p:txBody>
      </p:sp>
      <p:sp>
        <p:nvSpPr>
          <p:cNvPr id="11" name="Text 8"/>
          <p:cNvSpPr/>
          <p:nvPr/>
        </p:nvSpPr>
        <p:spPr>
          <a:xfrm>
            <a:off x="5377101" y="3465790"/>
            <a:ext cx="3015615" cy="1373505"/>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Light" pitchFamily="34" charset="0"/>
                <a:ea typeface="Heebo Light" pitchFamily="34" charset="-122"/>
                <a:cs typeface="Heebo Light" pitchFamily="34" charset="-120"/>
              </a:rPr>
              <a:t>Setelah menginstal Node.js, langkah selanjutnya adalah membuat database TokoOnline di MySQL.</a:t>
            </a:r>
            <a:endParaRPr lang="en-US" sz="1650" dirty="0"/>
          </a:p>
        </p:txBody>
      </p:sp>
      <p:sp>
        <p:nvSpPr>
          <p:cNvPr id="12" name="Shape 9"/>
          <p:cNvSpPr/>
          <p:nvPr/>
        </p:nvSpPr>
        <p:spPr>
          <a:xfrm>
            <a:off x="751403" y="5295424"/>
            <a:ext cx="483037" cy="483037"/>
          </a:xfrm>
          <a:prstGeom prst="roundRect">
            <a:avLst>
              <a:gd name="adj" fmla="val 18668"/>
            </a:avLst>
          </a:prstGeom>
          <a:solidFill>
            <a:srgbClr val="31136C"/>
          </a:solidFill>
          <a:ln w="7620">
            <a:solidFill>
              <a:srgbClr val="4A2C85"/>
            </a:solidFill>
            <a:prstDash val="solid"/>
          </a:ln>
        </p:spPr>
      </p:sp>
      <p:sp>
        <p:nvSpPr>
          <p:cNvPr id="13" name="Text 10"/>
          <p:cNvSpPr/>
          <p:nvPr/>
        </p:nvSpPr>
        <p:spPr>
          <a:xfrm>
            <a:off x="902018" y="5375910"/>
            <a:ext cx="181689" cy="3220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4" name="Text 11"/>
          <p:cNvSpPr/>
          <p:nvPr/>
        </p:nvSpPr>
        <p:spPr>
          <a:xfrm>
            <a:off x="1449110" y="5295424"/>
            <a:ext cx="3015615" cy="670798"/>
          </a:xfrm>
          <a:prstGeom prst="rect">
            <a:avLst/>
          </a:prstGeom>
          <a:noFill/>
          <a:ln/>
        </p:spPr>
        <p:txBody>
          <a:bodyPr wrap="squar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Struktur Direktori Proyek</a:t>
            </a:r>
            <a:endParaRPr lang="en-US" sz="2100" dirty="0"/>
          </a:p>
        </p:txBody>
      </p:sp>
      <p:sp>
        <p:nvSpPr>
          <p:cNvPr id="15" name="Text 12"/>
          <p:cNvSpPr/>
          <p:nvPr/>
        </p:nvSpPr>
        <p:spPr>
          <a:xfrm>
            <a:off x="1449110" y="6094928"/>
            <a:ext cx="3015615" cy="1373505"/>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Light" pitchFamily="34" charset="0"/>
                <a:ea typeface="Heebo Light" pitchFamily="34" charset="-122"/>
                <a:cs typeface="Heebo Light" pitchFamily="34" charset="-120"/>
              </a:rPr>
              <a:t>Organisasi file dan folder proyek sangat penting untuk menjaga kode tetap terstruktur dan mudah diakses.</a:t>
            </a:r>
            <a:endParaRPr lang="en-US" sz="1650" dirty="0"/>
          </a:p>
        </p:txBody>
      </p:sp>
      <p:sp>
        <p:nvSpPr>
          <p:cNvPr id="16" name="Shape 13"/>
          <p:cNvSpPr/>
          <p:nvPr/>
        </p:nvSpPr>
        <p:spPr>
          <a:xfrm>
            <a:off x="4679394" y="5295424"/>
            <a:ext cx="483037" cy="483037"/>
          </a:xfrm>
          <a:prstGeom prst="roundRect">
            <a:avLst>
              <a:gd name="adj" fmla="val 18668"/>
            </a:avLst>
          </a:prstGeom>
          <a:solidFill>
            <a:srgbClr val="31136C"/>
          </a:solidFill>
          <a:ln w="7620">
            <a:solidFill>
              <a:srgbClr val="4A2C85"/>
            </a:solidFill>
            <a:prstDash val="solid"/>
          </a:ln>
        </p:spPr>
      </p:sp>
      <p:sp>
        <p:nvSpPr>
          <p:cNvPr id="17" name="Text 14"/>
          <p:cNvSpPr/>
          <p:nvPr/>
        </p:nvSpPr>
        <p:spPr>
          <a:xfrm>
            <a:off x="4814411" y="5375910"/>
            <a:ext cx="212884" cy="322064"/>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4</a:t>
            </a:r>
            <a:endParaRPr lang="en-US" sz="2500" dirty="0"/>
          </a:p>
        </p:txBody>
      </p:sp>
      <p:sp>
        <p:nvSpPr>
          <p:cNvPr id="18" name="Text 15"/>
          <p:cNvSpPr/>
          <p:nvPr/>
        </p:nvSpPr>
        <p:spPr>
          <a:xfrm>
            <a:off x="5377101" y="5295424"/>
            <a:ext cx="3015615" cy="670798"/>
          </a:xfrm>
          <a:prstGeom prst="rect">
            <a:avLst/>
          </a:prstGeom>
          <a:noFill/>
          <a:ln/>
        </p:spPr>
        <p:txBody>
          <a:bodyPr wrap="square" lIns="0" tIns="0" rIns="0" bIns="0" rtlCol="0" anchor="t"/>
          <a:lstStyle/>
          <a:p>
            <a:pPr marL="0" indent="0">
              <a:lnSpc>
                <a:spcPts val="2600"/>
              </a:lnSpc>
              <a:buNone/>
            </a:pPr>
            <a:r>
              <a:rPr lang="en-US" sz="2100" dirty="0">
                <a:solidFill>
                  <a:srgbClr val="DCD7E5"/>
                </a:solidFill>
                <a:latin typeface="Montserrat" pitchFamily="34" charset="0"/>
                <a:ea typeface="Montserrat" pitchFamily="34" charset="-122"/>
                <a:cs typeface="Montserrat" pitchFamily="34" charset="-120"/>
              </a:rPr>
              <a:t>Konfigurasi Koneksi Database</a:t>
            </a:r>
            <a:endParaRPr lang="en-US" sz="2100" dirty="0"/>
          </a:p>
        </p:txBody>
      </p:sp>
      <p:sp>
        <p:nvSpPr>
          <p:cNvPr id="19" name="Text 16"/>
          <p:cNvSpPr/>
          <p:nvPr/>
        </p:nvSpPr>
        <p:spPr>
          <a:xfrm>
            <a:off x="5377101" y="6094928"/>
            <a:ext cx="3015615" cy="1373505"/>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Light" pitchFamily="34" charset="0"/>
                <a:ea typeface="Heebo Light" pitchFamily="34" charset="-122"/>
                <a:cs typeface="Heebo Light" pitchFamily="34" charset="-120"/>
              </a:rPr>
              <a:t>Konfigurasi koneksi database memungkinkan aplikasi Node.js untuk berinteraksi dengan database MySQL.</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44247"/>
            <a:ext cx="10497622"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Implementasi: Setup Server dan JWT</a:t>
            </a:r>
            <a:endParaRPr lang="en-US" sz="4450" dirty="0"/>
          </a:p>
        </p:txBody>
      </p:sp>
      <p:sp>
        <p:nvSpPr>
          <p:cNvPr id="3" name="Text 1"/>
          <p:cNvSpPr/>
          <p:nvPr/>
        </p:nvSpPr>
        <p:spPr>
          <a:xfrm>
            <a:off x="793790" y="382000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Setup Server</a:t>
            </a:r>
            <a:endParaRPr lang="en-US" sz="2200" dirty="0"/>
          </a:p>
        </p:txBody>
      </p:sp>
      <p:sp>
        <p:nvSpPr>
          <p:cNvPr id="4" name="Text 2"/>
          <p:cNvSpPr/>
          <p:nvPr/>
        </p:nvSpPr>
        <p:spPr>
          <a:xfrm>
            <a:off x="793790" y="440114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Gunakan server.js untuk membuka local host dan menjalankan aplikasi Node.js.</a:t>
            </a:r>
            <a:endParaRPr lang="en-US" sz="1750" dirty="0"/>
          </a:p>
        </p:txBody>
      </p:sp>
      <p:sp>
        <p:nvSpPr>
          <p:cNvPr id="5" name="Text 3"/>
          <p:cNvSpPr/>
          <p:nvPr/>
        </p:nvSpPr>
        <p:spPr>
          <a:xfrm>
            <a:off x="7599521" y="3820001"/>
            <a:ext cx="6244709" cy="708660"/>
          </a:xfrm>
          <a:prstGeom prst="rect">
            <a:avLst/>
          </a:prstGeom>
          <a:noFill/>
          <a:ln/>
        </p:spPr>
        <p:txBody>
          <a:bodyPr wrap="squar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Mengatur Kunci Rahasia dan Durasi Validitas Token JWT</a:t>
            </a:r>
            <a:endParaRPr lang="en-US" sz="2200" dirty="0"/>
          </a:p>
        </p:txBody>
      </p:sp>
      <p:sp>
        <p:nvSpPr>
          <p:cNvPr id="6" name="Text 4"/>
          <p:cNvSpPr/>
          <p:nvPr/>
        </p:nvSpPr>
        <p:spPr>
          <a:xfrm>
            <a:off x="7599521" y="475547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Kunci rahasia dan durasi validitas token JWT sangat penting untuk keamanan dan validasi autentikasi pengguna.</a:t>
            </a:r>
            <a:endParaRPr lang="en-US" sz="1750" dirty="0"/>
          </a:p>
        </p:txBody>
      </p:sp>
      <p:sp>
        <p:nvSpPr>
          <p:cNvPr id="7" name="Rectangle 6">
            <a:extLst>
              <a:ext uri="{FF2B5EF4-FFF2-40B4-BE49-F238E27FC236}">
                <a16:creationId xmlns:a16="http://schemas.microsoft.com/office/drawing/2014/main" id="{BD2CF238-C5C1-4604-AFA1-CCC79E3B8555}"/>
              </a:ext>
            </a:extLst>
          </p:cNvPr>
          <p:cNvSpPr/>
          <p:nvPr/>
        </p:nvSpPr>
        <p:spPr>
          <a:xfrm>
            <a:off x="12743727" y="7778187"/>
            <a:ext cx="1794076" cy="486138"/>
          </a:xfrm>
          <a:prstGeom prst="rect">
            <a:avLst/>
          </a:prstGeom>
          <a:solidFill>
            <a:srgbClr val="120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904</Words>
  <Application>Microsoft Office PowerPoint</Application>
  <PresentationFormat>Custom</PresentationFormat>
  <Paragraphs>112</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Consolas Light</vt:lpstr>
      <vt:lpstr>Montserrat</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My Lenovo</cp:lastModifiedBy>
  <cp:revision>8</cp:revision>
  <dcterms:created xsi:type="dcterms:W3CDTF">2025-01-27T09:39:28Z</dcterms:created>
  <dcterms:modified xsi:type="dcterms:W3CDTF">2025-01-27T14:03:37Z</dcterms:modified>
</cp:coreProperties>
</file>